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8"/>
  </p:notesMasterIdLst>
  <p:handoutMasterIdLst>
    <p:handoutMasterId r:id="rId29"/>
  </p:handoutMasterIdLst>
  <p:sldIdLst>
    <p:sldId id="256" r:id="rId3"/>
    <p:sldId id="301" r:id="rId4"/>
    <p:sldId id="318" r:id="rId5"/>
    <p:sldId id="324" r:id="rId6"/>
    <p:sldId id="319" r:id="rId7"/>
    <p:sldId id="322" r:id="rId8"/>
    <p:sldId id="374" r:id="rId9"/>
    <p:sldId id="389" r:id="rId10"/>
    <p:sldId id="383" r:id="rId11"/>
    <p:sldId id="387" r:id="rId12"/>
    <p:sldId id="375" r:id="rId13"/>
    <p:sldId id="388" r:id="rId14"/>
    <p:sldId id="370" r:id="rId15"/>
    <p:sldId id="378" r:id="rId16"/>
    <p:sldId id="379" r:id="rId17"/>
    <p:sldId id="386" r:id="rId18"/>
    <p:sldId id="376" r:id="rId19"/>
    <p:sldId id="367" r:id="rId20"/>
    <p:sldId id="398" r:id="rId21"/>
    <p:sldId id="369" r:id="rId22"/>
    <p:sldId id="377" r:id="rId23"/>
    <p:sldId id="384" r:id="rId24"/>
    <p:sldId id="399" r:id="rId25"/>
    <p:sldId id="382" r:id="rId26"/>
    <p:sldId id="297" r:id="rId2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3300"/>
    <a:srgbClr val="FF00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35" autoAdjust="0"/>
    <p:restoredTop sz="94660"/>
  </p:normalViewPr>
  <p:slideViewPr>
    <p:cSldViewPr>
      <p:cViewPr>
        <p:scale>
          <a:sx n="50" d="100"/>
          <a:sy n="50" d="100"/>
        </p:scale>
        <p:origin x="-1950" y="-414"/>
      </p:cViewPr>
      <p:guideLst>
        <p:guide orient="horz" pos="2160"/>
        <p:guide pos="2880"/>
      </p:guideLst>
    </p:cSldViewPr>
  </p:slideViewPr>
  <p:notesTextViewPr>
    <p:cViewPr>
      <p:scale>
        <a:sx n="300" d="100"/>
        <a:sy n="3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6F0B9E-2688-4801-A108-0810C534A942}" type="doc">
      <dgm:prSet loTypeId="urn:microsoft.com/office/officeart/2005/8/layout/radial4" loCatId="relationship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32A5C4CD-150F-437B-8862-922189AA8EF8}">
      <dgm:prSet phldrT="[Text]"/>
      <dgm:spPr>
        <a:xfrm>
          <a:off x="1665679" y="1149772"/>
          <a:ext cx="1097765" cy="1097765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rtl="1"/>
          <a:r>
            <a:rPr lang="fa-IR" dirty="0">
              <a:solidFill>
                <a:sysClr val="window" lastClr="FFFFFF"/>
              </a:solidFill>
              <a:latin typeface="Calibri"/>
              <a:ea typeface="+mn-ea"/>
              <a:cs typeface="B Titr" panose="00000700000000000000" pitchFamily="2" charset="-78"/>
            </a:rPr>
            <a:t>رشد تصاعدی </a:t>
          </a:r>
          <a:r>
            <a:rPr lang="fa-IR" dirty="0" smtClean="0">
              <a:solidFill>
                <a:sysClr val="window" lastClr="FFFFFF"/>
              </a:solidFill>
              <a:latin typeface="Calibri"/>
              <a:ea typeface="+mn-ea"/>
              <a:cs typeface="B Titr" panose="00000700000000000000" pitchFamily="2" charset="-78"/>
            </a:rPr>
            <a:t>قیمت‌ها</a:t>
          </a:r>
          <a:endParaRPr lang="fa-IR" dirty="0">
            <a:solidFill>
              <a:sysClr val="window" lastClr="FFFFFF"/>
            </a:solidFill>
            <a:latin typeface="Calibri"/>
            <a:ea typeface="+mn-ea"/>
            <a:cs typeface="B Titr" panose="00000700000000000000" pitchFamily="2" charset="-78"/>
          </a:endParaRPr>
        </a:p>
      </dgm:t>
    </dgm:pt>
    <dgm:pt modelId="{5B1A653D-44BF-43C1-9A8D-97EFCEBD604B}" type="parTrans" cxnId="{20EB7603-FD85-40CA-897A-BE781319F350}">
      <dgm:prSet/>
      <dgm:spPr/>
      <dgm:t>
        <a:bodyPr/>
        <a:lstStyle/>
        <a:p>
          <a:pPr rtl="1"/>
          <a:endParaRPr lang="fa-IR">
            <a:cs typeface="B Titr" panose="00000700000000000000" pitchFamily="2" charset="-78"/>
          </a:endParaRPr>
        </a:p>
      </dgm:t>
    </dgm:pt>
    <dgm:pt modelId="{3280FEF3-39B1-421D-BC95-661626779FDF}" type="sibTrans" cxnId="{20EB7603-FD85-40CA-897A-BE781319F350}">
      <dgm:prSet/>
      <dgm:spPr/>
      <dgm:t>
        <a:bodyPr/>
        <a:lstStyle/>
        <a:p>
          <a:pPr rtl="1"/>
          <a:endParaRPr lang="fa-IR">
            <a:cs typeface="B Titr" panose="00000700000000000000" pitchFamily="2" charset="-78"/>
          </a:endParaRPr>
        </a:p>
      </dgm:t>
    </dgm:pt>
    <dgm:pt modelId="{22C784BF-7F0F-458A-A3A7-5302CC154E09}">
      <dgm:prSet phldrT="[Text]"/>
      <dgm:spPr>
        <a:xfrm>
          <a:off x="327705" y="915641"/>
          <a:ext cx="1042877" cy="834301"/>
        </a:xfr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rtl="1"/>
          <a:r>
            <a:rPr lang="fa-IR">
              <a:solidFill>
                <a:sysClr val="window" lastClr="FFFFFF"/>
              </a:solidFill>
              <a:latin typeface="Calibri"/>
              <a:ea typeface="+mn-ea"/>
              <a:cs typeface="B Titr" panose="00000700000000000000" pitchFamily="2" charset="-78"/>
            </a:rPr>
            <a:t>تقاضای سفته بازانه</a:t>
          </a:r>
        </a:p>
      </dgm:t>
    </dgm:pt>
    <dgm:pt modelId="{43FAE2BB-7061-45C9-B1BE-EBC489A738B3}" type="parTrans" cxnId="{F6897D01-8A6A-4336-A93A-B6790B402C6C}">
      <dgm:prSet/>
      <dgm:spPr>
        <a:xfrm rot="11700000">
          <a:off x="835222" y="1282107"/>
          <a:ext cx="817143" cy="312863"/>
        </a:xfr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pPr rtl="1"/>
          <a:endParaRPr lang="fa-IR">
            <a:cs typeface="B Titr" panose="00000700000000000000" pitchFamily="2" charset="-78"/>
          </a:endParaRPr>
        </a:p>
      </dgm:t>
    </dgm:pt>
    <dgm:pt modelId="{57201D92-88CA-4A05-853E-564AF491B49A}" type="sibTrans" cxnId="{F6897D01-8A6A-4336-A93A-B6790B402C6C}">
      <dgm:prSet/>
      <dgm:spPr/>
      <dgm:t>
        <a:bodyPr/>
        <a:lstStyle/>
        <a:p>
          <a:pPr rtl="1"/>
          <a:endParaRPr lang="fa-IR">
            <a:cs typeface="B Titr" panose="00000700000000000000" pitchFamily="2" charset="-78"/>
          </a:endParaRPr>
        </a:p>
      </dgm:t>
    </dgm:pt>
    <dgm:pt modelId="{8D349147-3AF1-4B95-B821-5AE690B6157F}">
      <dgm:prSet phldrT="[Text]"/>
      <dgm:spPr>
        <a:xfrm>
          <a:off x="1095717" y="361"/>
          <a:ext cx="1042877" cy="834301"/>
        </a:xfrm>
        <a:gradFill rotWithShape="0">
          <a:gsLst>
            <a:gs pos="0">
              <a:srgbClr val="9BBB59">
                <a:hueOff val="3750088"/>
                <a:satOff val="-5627"/>
                <a:lumOff val="-915"/>
                <a:alphaOff val="0"/>
                <a:shade val="51000"/>
                <a:satMod val="130000"/>
              </a:srgbClr>
            </a:gs>
            <a:gs pos="80000">
              <a:srgbClr val="9BBB59">
                <a:hueOff val="3750088"/>
                <a:satOff val="-5627"/>
                <a:lumOff val="-915"/>
                <a:alphaOff val="0"/>
                <a:shade val="93000"/>
                <a:satMod val="130000"/>
              </a:srgbClr>
            </a:gs>
            <a:gs pos="100000">
              <a:srgbClr val="9BBB59">
                <a:hueOff val="3750088"/>
                <a:satOff val="-5627"/>
                <a:lumOff val="-91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rtl="1"/>
          <a:r>
            <a:rPr lang="fa-IR" dirty="0" smtClean="0">
              <a:solidFill>
                <a:sysClr val="window" lastClr="FFFFFF"/>
              </a:solidFill>
              <a:latin typeface="Calibri"/>
              <a:ea typeface="+mn-ea"/>
              <a:cs typeface="B Titr" panose="00000700000000000000" pitchFamily="2" charset="-78"/>
            </a:rPr>
            <a:t>عرضه‌ي </a:t>
          </a:r>
          <a:r>
            <a:rPr lang="fa-IR" dirty="0">
              <a:solidFill>
                <a:sysClr val="window" lastClr="FFFFFF"/>
              </a:solidFill>
              <a:latin typeface="Calibri"/>
              <a:ea typeface="+mn-ea"/>
              <a:cs typeface="B Titr" panose="00000700000000000000" pitchFamily="2" charset="-78"/>
            </a:rPr>
            <a:t>ناکافی</a:t>
          </a:r>
        </a:p>
      </dgm:t>
    </dgm:pt>
    <dgm:pt modelId="{5B5E715C-1AFA-4625-9FF6-5C964BE4FAD1}" type="parTrans" cxnId="{00090A1A-DE02-46DA-B021-7611E16B4BC1}">
      <dgm:prSet/>
      <dgm:spPr>
        <a:xfrm rot="14700000">
          <a:off x="1381253" y="631372"/>
          <a:ext cx="817143" cy="312863"/>
        </a:xfrm>
        <a:solidFill>
          <a:srgbClr val="9BBB59">
            <a:hueOff val="3750088"/>
            <a:satOff val="-5627"/>
            <a:lumOff val="-915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pPr rtl="1"/>
          <a:endParaRPr lang="fa-IR">
            <a:cs typeface="B Titr" panose="00000700000000000000" pitchFamily="2" charset="-78"/>
          </a:endParaRPr>
        </a:p>
      </dgm:t>
    </dgm:pt>
    <dgm:pt modelId="{80E60068-16F5-497A-A123-42203D0C1730}" type="sibTrans" cxnId="{00090A1A-DE02-46DA-B021-7611E16B4BC1}">
      <dgm:prSet/>
      <dgm:spPr/>
      <dgm:t>
        <a:bodyPr/>
        <a:lstStyle/>
        <a:p>
          <a:pPr rtl="1"/>
          <a:endParaRPr lang="fa-IR">
            <a:cs typeface="B Titr" panose="00000700000000000000" pitchFamily="2" charset="-78"/>
          </a:endParaRPr>
        </a:p>
      </dgm:t>
    </dgm:pt>
    <dgm:pt modelId="{706072C8-30F6-4EE5-BF82-A0E76EFF2BA8}">
      <dgm:prSet phldrT="[Text]"/>
      <dgm:spPr>
        <a:xfrm>
          <a:off x="3058541" y="915641"/>
          <a:ext cx="1042877" cy="834301"/>
        </a:xfrm>
        <a:gradFill rotWithShape="0">
          <a:gsLst>
            <a:gs pos="0">
              <a:srgbClr val="9BBB59">
                <a:hueOff val="11250264"/>
                <a:satOff val="-16880"/>
                <a:lumOff val="-2745"/>
                <a:alphaOff val="0"/>
                <a:shade val="51000"/>
                <a:satMod val="130000"/>
              </a:srgbClr>
            </a:gs>
            <a:gs pos="80000">
              <a:srgbClr val="9BBB59">
                <a:hueOff val="11250264"/>
                <a:satOff val="-16880"/>
                <a:lumOff val="-2745"/>
                <a:alphaOff val="0"/>
                <a:shade val="93000"/>
                <a:satMod val="130000"/>
              </a:srgbClr>
            </a:gs>
            <a:gs pos="100000">
              <a:srgbClr val="9BBB59">
                <a:hueOff val="11250264"/>
                <a:satOff val="-16880"/>
                <a:lumOff val="-274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rtl="1"/>
          <a:r>
            <a:rPr lang="fa-IR" dirty="0">
              <a:solidFill>
                <a:sysClr val="window" lastClr="FFFFFF"/>
              </a:solidFill>
              <a:latin typeface="Calibri"/>
              <a:ea typeface="+mn-ea"/>
              <a:cs typeface="B Titr" panose="00000700000000000000" pitchFamily="2" charset="-78"/>
            </a:rPr>
            <a:t>تقاضای پیشگیرانه  </a:t>
          </a:r>
        </a:p>
      </dgm:t>
    </dgm:pt>
    <dgm:pt modelId="{3EB7E85B-9334-433F-AE0C-FE332BFCF4D6}" type="parTrans" cxnId="{A539F7A2-E860-48A1-A0E8-4D84A8ED7935}">
      <dgm:prSet/>
      <dgm:spPr>
        <a:xfrm rot="20700000">
          <a:off x="2776758" y="1282107"/>
          <a:ext cx="817143" cy="312863"/>
        </a:xfrm>
        <a:solidFill>
          <a:srgbClr val="9BBB59">
            <a:hueOff val="11250264"/>
            <a:satOff val="-16880"/>
            <a:lumOff val="-2745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pPr rtl="1"/>
          <a:endParaRPr lang="fa-IR">
            <a:cs typeface="B Titr" panose="00000700000000000000" pitchFamily="2" charset="-78"/>
          </a:endParaRPr>
        </a:p>
      </dgm:t>
    </dgm:pt>
    <dgm:pt modelId="{0707FF8D-5596-4F91-94AD-2B3A8CF832C4}" type="sibTrans" cxnId="{A539F7A2-E860-48A1-A0E8-4D84A8ED7935}">
      <dgm:prSet/>
      <dgm:spPr/>
      <dgm:t>
        <a:bodyPr/>
        <a:lstStyle/>
        <a:p>
          <a:pPr rtl="1"/>
          <a:endParaRPr lang="fa-IR">
            <a:cs typeface="B Titr" panose="00000700000000000000" pitchFamily="2" charset="-78"/>
          </a:endParaRPr>
        </a:p>
      </dgm:t>
    </dgm:pt>
    <dgm:pt modelId="{33454985-5AA5-4DCC-937D-D49A3F2015F6}">
      <dgm:prSet/>
      <dgm:spPr>
        <a:xfrm>
          <a:off x="2290530" y="361"/>
          <a:ext cx="1042877" cy="834301"/>
        </a:xfrm>
        <a:gradFill rotWithShape="0">
          <a:gsLst>
            <a:gs pos="0">
              <a:srgbClr val="9BBB59">
                <a:hueOff val="7500176"/>
                <a:satOff val="-11253"/>
                <a:lumOff val="-1830"/>
                <a:alphaOff val="0"/>
                <a:shade val="51000"/>
                <a:satMod val="130000"/>
              </a:srgbClr>
            </a:gs>
            <a:gs pos="80000">
              <a:srgbClr val="9BBB59">
                <a:hueOff val="7500176"/>
                <a:satOff val="-11253"/>
                <a:lumOff val="-1830"/>
                <a:alphaOff val="0"/>
                <a:shade val="93000"/>
                <a:satMod val="130000"/>
              </a:srgbClr>
            </a:gs>
            <a:gs pos="100000">
              <a:srgbClr val="9BBB59">
                <a:hueOff val="7500176"/>
                <a:satOff val="-11253"/>
                <a:lumOff val="-183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rtl="1"/>
          <a:r>
            <a:rPr lang="fa-IR">
              <a:solidFill>
                <a:sysClr val="window" lastClr="FFFFFF"/>
              </a:solidFill>
              <a:latin typeface="Calibri"/>
              <a:ea typeface="+mn-ea"/>
              <a:cs typeface="B Titr" panose="00000700000000000000" pitchFamily="2" charset="-78"/>
            </a:rPr>
            <a:t>رشد تقاضای عادی</a:t>
          </a:r>
        </a:p>
      </dgm:t>
    </dgm:pt>
    <dgm:pt modelId="{E29E30F3-0363-427D-8785-91F652A9A247}" type="parTrans" cxnId="{E9BE74C2-94C2-4683-BBA5-C4F6B8781297}">
      <dgm:prSet/>
      <dgm:spPr>
        <a:xfrm rot="17700000">
          <a:off x="2230727" y="631372"/>
          <a:ext cx="817143" cy="312863"/>
        </a:xfrm>
        <a:solidFill>
          <a:srgbClr val="9BBB59">
            <a:hueOff val="7500176"/>
            <a:satOff val="-11253"/>
            <a:lumOff val="-183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pPr rtl="1"/>
          <a:endParaRPr lang="fa-IR">
            <a:cs typeface="B Titr" panose="00000700000000000000" pitchFamily="2" charset="-78"/>
          </a:endParaRPr>
        </a:p>
      </dgm:t>
    </dgm:pt>
    <dgm:pt modelId="{71D62DF6-1FA1-4D7F-A117-1459A1C5508E}" type="sibTrans" cxnId="{E9BE74C2-94C2-4683-BBA5-C4F6B8781297}">
      <dgm:prSet/>
      <dgm:spPr/>
      <dgm:t>
        <a:bodyPr/>
        <a:lstStyle/>
        <a:p>
          <a:pPr rtl="1"/>
          <a:endParaRPr lang="fa-IR">
            <a:cs typeface="B Titr" panose="00000700000000000000" pitchFamily="2" charset="-78"/>
          </a:endParaRPr>
        </a:p>
      </dgm:t>
    </dgm:pt>
    <dgm:pt modelId="{9D1C4BC4-C27E-4701-AFA1-786119D73B83}" type="pres">
      <dgm:prSet presAssocID="{2D6F0B9E-2688-4801-A108-0810C534A94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C3738C-296B-4EE0-8920-562D77F30249}" type="pres">
      <dgm:prSet presAssocID="{32A5C4CD-150F-437B-8862-922189AA8EF8}" presName="centerShape" presStyleLbl="node0" presStyleIdx="0" presStyleCnt="1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B037234D-F3A5-48C0-842E-B42B6D448B4E}" type="pres">
      <dgm:prSet presAssocID="{43FAE2BB-7061-45C9-B1BE-EBC489A738B3}" presName="parTrans" presStyleLbl="bgSibTrans2D1" presStyleIdx="0" presStyleCnt="4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017D41C2-EED4-4F0F-9F32-FCFD3DA29653}" type="pres">
      <dgm:prSet presAssocID="{22C784BF-7F0F-458A-A3A7-5302CC154E09}" presName="node" presStyleLbl="node1" presStyleIdx="0" presStyleCnt="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68FC0C2F-E35D-4988-839C-3127781A1337}" type="pres">
      <dgm:prSet presAssocID="{5B5E715C-1AFA-4625-9FF6-5C964BE4FAD1}" presName="parTrans" presStyleLbl="bgSibTrans2D1" presStyleIdx="1" presStyleCnt="4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15E44D14-95A1-4237-B42B-030A37EE1BF5}" type="pres">
      <dgm:prSet presAssocID="{8D349147-3AF1-4B95-B821-5AE690B6157F}" presName="node" presStyleLbl="node1" presStyleIdx="1" presStyleCnt="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B3AB0C5C-5859-468B-B95C-D89187ABCB90}" type="pres">
      <dgm:prSet presAssocID="{E29E30F3-0363-427D-8785-91F652A9A247}" presName="parTrans" presStyleLbl="bgSibTrans2D1" presStyleIdx="2" presStyleCnt="4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ABD6B783-0AFE-4095-BDBB-1ECEDA121A10}" type="pres">
      <dgm:prSet presAssocID="{33454985-5AA5-4DCC-937D-D49A3F2015F6}" presName="node" presStyleLbl="node1" presStyleIdx="2" presStyleCnt="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55080F59-F7ED-40BE-95D7-6EC6D9E589CE}" type="pres">
      <dgm:prSet presAssocID="{3EB7E85B-9334-433F-AE0C-FE332BFCF4D6}" presName="parTrans" presStyleLbl="bgSibTrans2D1" presStyleIdx="3" presStyleCnt="4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D4C49D04-C112-4697-9158-B1BFB38ECB2B}" type="pres">
      <dgm:prSet presAssocID="{706072C8-30F6-4EE5-BF82-A0E76EFF2BA8}" presName="node" presStyleLbl="node1" presStyleIdx="3" presStyleCnt="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</dgm:ptLst>
  <dgm:cxnLst>
    <dgm:cxn modelId="{20EB7603-FD85-40CA-897A-BE781319F350}" srcId="{2D6F0B9E-2688-4801-A108-0810C534A942}" destId="{32A5C4CD-150F-437B-8862-922189AA8EF8}" srcOrd="0" destOrd="0" parTransId="{5B1A653D-44BF-43C1-9A8D-97EFCEBD604B}" sibTransId="{3280FEF3-39B1-421D-BC95-661626779FDF}"/>
    <dgm:cxn modelId="{75F5E20F-8054-4479-87FD-006069F8C7CC}" type="presOf" srcId="{32A5C4CD-150F-437B-8862-922189AA8EF8}" destId="{3AC3738C-296B-4EE0-8920-562D77F30249}" srcOrd="0" destOrd="0" presId="urn:microsoft.com/office/officeart/2005/8/layout/radial4"/>
    <dgm:cxn modelId="{C158AB0F-A8BC-4537-B395-FD3280C83B22}" type="presOf" srcId="{43FAE2BB-7061-45C9-B1BE-EBC489A738B3}" destId="{B037234D-F3A5-48C0-842E-B42B6D448B4E}" srcOrd="0" destOrd="0" presId="urn:microsoft.com/office/officeart/2005/8/layout/radial4"/>
    <dgm:cxn modelId="{56E54CD6-B4A1-45C8-BAE7-786B9D879534}" type="presOf" srcId="{3EB7E85B-9334-433F-AE0C-FE332BFCF4D6}" destId="{55080F59-F7ED-40BE-95D7-6EC6D9E589CE}" srcOrd="0" destOrd="0" presId="urn:microsoft.com/office/officeart/2005/8/layout/radial4"/>
    <dgm:cxn modelId="{DA4AAF4C-E43B-4D64-A135-A64D7CEF9235}" type="presOf" srcId="{8D349147-3AF1-4B95-B821-5AE690B6157F}" destId="{15E44D14-95A1-4237-B42B-030A37EE1BF5}" srcOrd="0" destOrd="0" presId="urn:microsoft.com/office/officeart/2005/8/layout/radial4"/>
    <dgm:cxn modelId="{E9BE74C2-94C2-4683-BBA5-C4F6B8781297}" srcId="{32A5C4CD-150F-437B-8862-922189AA8EF8}" destId="{33454985-5AA5-4DCC-937D-D49A3F2015F6}" srcOrd="2" destOrd="0" parTransId="{E29E30F3-0363-427D-8785-91F652A9A247}" sibTransId="{71D62DF6-1FA1-4D7F-A117-1459A1C5508E}"/>
    <dgm:cxn modelId="{F6897D01-8A6A-4336-A93A-B6790B402C6C}" srcId="{32A5C4CD-150F-437B-8862-922189AA8EF8}" destId="{22C784BF-7F0F-458A-A3A7-5302CC154E09}" srcOrd="0" destOrd="0" parTransId="{43FAE2BB-7061-45C9-B1BE-EBC489A738B3}" sibTransId="{57201D92-88CA-4A05-853E-564AF491B49A}"/>
    <dgm:cxn modelId="{00090A1A-DE02-46DA-B021-7611E16B4BC1}" srcId="{32A5C4CD-150F-437B-8862-922189AA8EF8}" destId="{8D349147-3AF1-4B95-B821-5AE690B6157F}" srcOrd="1" destOrd="0" parTransId="{5B5E715C-1AFA-4625-9FF6-5C964BE4FAD1}" sibTransId="{80E60068-16F5-497A-A123-42203D0C1730}"/>
    <dgm:cxn modelId="{03ED1EC4-B481-4987-AD3C-F68D32F968E9}" type="presOf" srcId="{706072C8-30F6-4EE5-BF82-A0E76EFF2BA8}" destId="{D4C49D04-C112-4697-9158-B1BFB38ECB2B}" srcOrd="0" destOrd="0" presId="urn:microsoft.com/office/officeart/2005/8/layout/radial4"/>
    <dgm:cxn modelId="{A539F7A2-E860-48A1-A0E8-4D84A8ED7935}" srcId="{32A5C4CD-150F-437B-8862-922189AA8EF8}" destId="{706072C8-30F6-4EE5-BF82-A0E76EFF2BA8}" srcOrd="3" destOrd="0" parTransId="{3EB7E85B-9334-433F-AE0C-FE332BFCF4D6}" sibTransId="{0707FF8D-5596-4F91-94AD-2B3A8CF832C4}"/>
    <dgm:cxn modelId="{7EF950D2-06DA-419A-8785-AC0EEDD4839B}" type="presOf" srcId="{22C784BF-7F0F-458A-A3A7-5302CC154E09}" destId="{017D41C2-EED4-4F0F-9F32-FCFD3DA29653}" srcOrd="0" destOrd="0" presId="urn:microsoft.com/office/officeart/2005/8/layout/radial4"/>
    <dgm:cxn modelId="{3E4F4FE6-EBF1-4746-95B1-C2722DE6FA3C}" type="presOf" srcId="{5B5E715C-1AFA-4625-9FF6-5C964BE4FAD1}" destId="{68FC0C2F-E35D-4988-839C-3127781A1337}" srcOrd="0" destOrd="0" presId="urn:microsoft.com/office/officeart/2005/8/layout/radial4"/>
    <dgm:cxn modelId="{E2CE1648-59C6-4997-AFDB-B9D30FD56BA4}" type="presOf" srcId="{E29E30F3-0363-427D-8785-91F652A9A247}" destId="{B3AB0C5C-5859-468B-B95C-D89187ABCB90}" srcOrd="0" destOrd="0" presId="urn:microsoft.com/office/officeart/2005/8/layout/radial4"/>
    <dgm:cxn modelId="{F15AE2F5-01F8-4C2C-BE3A-93C2A159B029}" type="presOf" srcId="{33454985-5AA5-4DCC-937D-D49A3F2015F6}" destId="{ABD6B783-0AFE-4095-BDBB-1ECEDA121A10}" srcOrd="0" destOrd="0" presId="urn:microsoft.com/office/officeart/2005/8/layout/radial4"/>
    <dgm:cxn modelId="{1225A286-BBA7-4F77-8F17-8BE209B06CAF}" type="presOf" srcId="{2D6F0B9E-2688-4801-A108-0810C534A942}" destId="{9D1C4BC4-C27E-4701-AFA1-786119D73B83}" srcOrd="0" destOrd="0" presId="urn:microsoft.com/office/officeart/2005/8/layout/radial4"/>
    <dgm:cxn modelId="{32ADF2BE-55B1-4625-A5E9-B515C6CE7532}" type="presParOf" srcId="{9D1C4BC4-C27E-4701-AFA1-786119D73B83}" destId="{3AC3738C-296B-4EE0-8920-562D77F30249}" srcOrd="0" destOrd="0" presId="urn:microsoft.com/office/officeart/2005/8/layout/radial4"/>
    <dgm:cxn modelId="{14116289-D62B-4B5B-8CB7-64D21015A221}" type="presParOf" srcId="{9D1C4BC4-C27E-4701-AFA1-786119D73B83}" destId="{B037234D-F3A5-48C0-842E-B42B6D448B4E}" srcOrd="1" destOrd="0" presId="urn:microsoft.com/office/officeart/2005/8/layout/radial4"/>
    <dgm:cxn modelId="{AF576E3F-56A8-465E-8B18-AA0085327F37}" type="presParOf" srcId="{9D1C4BC4-C27E-4701-AFA1-786119D73B83}" destId="{017D41C2-EED4-4F0F-9F32-FCFD3DA29653}" srcOrd="2" destOrd="0" presId="urn:microsoft.com/office/officeart/2005/8/layout/radial4"/>
    <dgm:cxn modelId="{84F2B937-FF8E-4798-BD38-FF818D5F2211}" type="presParOf" srcId="{9D1C4BC4-C27E-4701-AFA1-786119D73B83}" destId="{68FC0C2F-E35D-4988-839C-3127781A1337}" srcOrd="3" destOrd="0" presId="urn:microsoft.com/office/officeart/2005/8/layout/radial4"/>
    <dgm:cxn modelId="{F206FC69-755A-43D4-A425-D2E9D6EB6F6E}" type="presParOf" srcId="{9D1C4BC4-C27E-4701-AFA1-786119D73B83}" destId="{15E44D14-95A1-4237-B42B-030A37EE1BF5}" srcOrd="4" destOrd="0" presId="urn:microsoft.com/office/officeart/2005/8/layout/radial4"/>
    <dgm:cxn modelId="{E0A3E20A-40B9-4D66-BF14-C201DDAB341E}" type="presParOf" srcId="{9D1C4BC4-C27E-4701-AFA1-786119D73B83}" destId="{B3AB0C5C-5859-468B-B95C-D89187ABCB90}" srcOrd="5" destOrd="0" presId="urn:microsoft.com/office/officeart/2005/8/layout/radial4"/>
    <dgm:cxn modelId="{C979C36B-088F-4690-96F4-A2EA5A7CF38C}" type="presParOf" srcId="{9D1C4BC4-C27E-4701-AFA1-786119D73B83}" destId="{ABD6B783-0AFE-4095-BDBB-1ECEDA121A10}" srcOrd="6" destOrd="0" presId="urn:microsoft.com/office/officeart/2005/8/layout/radial4"/>
    <dgm:cxn modelId="{403CE6D6-1C06-4F92-AF3A-9590AECE45D9}" type="presParOf" srcId="{9D1C4BC4-C27E-4701-AFA1-786119D73B83}" destId="{55080F59-F7ED-40BE-95D7-6EC6D9E589CE}" srcOrd="7" destOrd="0" presId="urn:microsoft.com/office/officeart/2005/8/layout/radial4"/>
    <dgm:cxn modelId="{F80D3B41-8410-4750-A6E0-97DA163475BD}" type="presParOf" srcId="{9D1C4BC4-C27E-4701-AFA1-786119D73B83}" destId="{D4C49D04-C112-4697-9158-B1BFB38ECB2B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F037C19-98F0-4175-9AB1-638A0E3C098D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DACEAFC-92A2-426F-876F-5C9CEE6B9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86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97256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r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623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l">
              <a:defRPr sz="1200"/>
            </a:lvl1pPr>
          </a:lstStyle>
          <a:p>
            <a:pPr>
              <a:defRPr/>
            </a:pPr>
            <a:fld id="{7BA866FA-E00E-4A22-9648-759812633F05}" type="datetimeFigureOut">
              <a:rPr lang="fa-IR"/>
              <a:pPr>
                <a:defRPr/>
              </a:pPr>
              <a:t>1438/01/02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1" anchor="ctr"/>
          <a:lstStyle/>
          <a:p>
            <a:pPr lvl="0"/>
            <a:endParaRPr lang="fa-I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97256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623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l">
              <a:defRPr sz="1200"/>
            </a:lvl1pPr>
          </a:lstStyle>
          <a:p>
            <a:pPr>
              <a:defRPr/>
            </a:pPr>
            <a:fld id="{D3568585-0A65-4520-BEC9-A6E651D1CB95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72432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568585-0A65-4520-BEC9-A6E651D1CB95}" type="slidenum">
              <a:rPr lang="fa-IR" smtClean="0"/>
              <a:pPr>
                <a:defRPr/>
              </a:pPr>
              <a:t>19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15947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620000" y="1588"/>
            <a:ext cx="1524000" cy="6856412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21961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2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524000"/>
            <a:ext cx="8456613" cy="1752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fa-IR" altLang="fa-IR">
              <a:latin typeface="Perpetua" pitchFamily="18" charset="0"/>
            </a:endParaRPr>
          </a:p>
        </p:txBody>
      </p:sp>
      <p:sp>
        <p:nvSpPr>
          <p:cNvPr id="7" name="AutoShape 2" descr="data:image/png;base64,iVBORw0KGgoAAAANSUhEUgAAAOcAAACoCAMAAAAsJAmrAAAAk1BMVEX///8iHh8AAAAfGxwdGRr8/PwbFhcaFRb6+vr39/f09PQhHB3w8PAhHh8kISIQCQvg4OEpJijo6OguLC3r6+zT1NRycnRJSEkzMTLAwcIWERKsra7b29xYWFnKyst9fX8LAAM6OTpNTE63traWlphjY2WEhIako6NubGySk5R4eHqwsbJbW128vL5MSUqgn59CPz8agYUpAAAVIUlEQVR4nO1d6WKquhYGwgwCIpMICKg4F97/6W4CZLDG1nPOdmjvXj92tzZiVrKGbw1JBeEvPY6UV0/gOWTPw/8HTs02zotXT+LhpIQHUU2Thf3qiTyWjPlJtkRRrvbeq6fySNKPNRARgVkUvnoyjyOzTWRxIAvUZ+PV83kMKdlygtmEpCVt8OopPYL0+UYEIkPyrPmFSqqvYnDBJlRSJ/p1ntTeVkQ1ZRng/+Wr36WkWTPFbILpaUPMkVqtf5OShjsHy6w8XYZem6hESX+PJ9UHcIA30IcOZhGrAG9vVPwOJfXbmHrNfPCaerHDPgaAeGG+eo5/gMLIwUIKnGWG3w7W3WTcZG3y8x2MXmxULLPWlOXHPuZYaYFz+OEORj/nVDW7SwBkwCXADsY5nX8yo9DeYDsLwGb+2Vd6S4coabf9uUrq72fYAkF3wtFBu43BsN2W+mMdjALBAfGaHXIn12TONxgcwVDtRzoYpdhhNkGar24kEGAQg82xNalX+nPn+AfIXlQECjhRdnun7G2M4xh1xt/1NyavmRJ/0u2/nL1eRHjjZeeQfTX07Sg8ENUE+fGbpJfiEZQPJpufpKQQt4+bCdy8+D70CtYzDTuY04/Jp5irGqsm351ck3HOcRQOuvZnKKm/rkjUFd+dA8qaGVmbH+FgsmWCd0bOzzyQo3AFM2hj+rnVu4MjpdiMCEeUb9gUpWi5smyeT5qMYcWbo0B722nYAt2CQKs63fDDE68ZRcGSp807K6kPveaoms4NdwK1Vwba6QrT92Rva2dcJTUK39XuokQ09prOruBhOCVcDq6y5ucQzBVRUjF/02ITVE2S7QKzLVcy4ZBBrEHVcrkIc5KyB8n2LeGuMq+x0ML9jDgAzljF2rgSE3nKSZbA7Z6RpRLj1RNm/Q9JzzK0oRpJuTtXYbXitRVdCITuP5tjaKJIzl5OltBYBeF7ya5x3mwK6DsjkeYP6uOFCipFNGPKSAjL5ucLwfTbDq+DJVdbH9m1ev9OeWx9EcsQFCjQM5DknihXLcOosopF7FgxKlQ71hp5DV0HrVtAafAPjvpODiZYTyB36nRtCsYipoxqTUCHTDFSd+oaBzOqQ5RUKU6YfVR3mStIDVIgAm3DtdzPJwUXT4Czt6E1OlHZJWyEBL0CsJsXSyajOdgr6FCooVURkILwaBgkv0eaQSlIrAmmKJcVRjgBDd/oE9OMxwETVAv0iFkda4PBlmGz/5DdxuSN7g0S9sq5Jl4TFUtClK4EpDjmRJ6gn4kZlZ0hTvPXMxWPgIbZ3ifkGWqC0g/BPqFGS61eHqoFLY6QB81KK2hA9C2ZJIR4i32lYb0j6EBfxWNexdKq5UakxdEaGeFwp7G2WQYvTjN4+0tfgfweDDn1Y03fnhHXr1Zb4g6hHmOQaNF6PpicEEMFyXbi9+WXtm1kJIMFGAcP5U6HMx2VdEJ+o8ZHZq7QnzqXzAyFFtRklJOkLtEANX4Z3GViTbU7nFJa0YR2JNukn7fkNL+0m14DLoVBFpF9Nhc1LXdHJ8Jy9aKkZwBjTTyfU2F4EbGhaQw5CpqKZRRw8KzRJhdamGwNZMVwbGdp9dzwlyTpqd4IWx9LJChGrhxNwFt3pJqCSrf2glFSwMU1BjMETGoo1got8SNdFVCRphqlBmg5P2x9JGUHkbjA3dDDZh9jvMGgg5jPONcp2So+TjXmJ+xfwAYKgUL0eiLPDsNjoW8lheL6+FxGkWpi7JYQgdTnTEITYiOhyNN+1hpjaD89KBzgniwjpVbmOZERmnYxziScAxeY+eFktxXJK1/k9Jhkn7orEPCB2gVUBFdvkYf0GFRoWewt8bTOhcMMSUlK1qLwaSjQ2+M6gSV+cuDBAgfbMOyCuNTfz7TJ7sveTGTP+lYMj2AgMD1cfsTbV8TZnp6U9FRo8cSaLT+bQNb5dQtdsNfddy2o5nGHQtXwgA22Or2q+QZHWhmPn5L0hFiHBiQ1pwMcpbqs0fqsbcEIv6086IGOdHmMTyE65OB2o3FodPCMmNQ+WMQXWBWvrmDD4GMMqSb3lVeQra4G22yhuvb17/VwI5JvTeNnoN2MBQAVr/XHOJ9GJwjE3V1TgvpHUvFrXiPD8TTFXwmc/DlY12fyWfxatUJKt9Aez7+3jx7ReLnjwVh7TYrjKJB7VuxiHCsKYzj9MkKf7BnXQv6+rS3DONmCGJjDg0/6b4ZA/Y8wcRedayq6asdLOZvbbkQS8uzruj3ERCMM4JftlTAim4nwxzPRvD4ncRdKnPNAnX7GyRIehKcEYTDmIeHxYMxpml+Uq/VzozOIt1NmkXmM9Pkxa1TimyplYwQAoxOeahqLmBRtRK27hR8fR/6S5nRutE9AeDg4GCDXNxrEs8OoejJ/LSj0QlDyJUkFe0uVFGjccJ/KrjrjKTHtQLYqnszqxY4eHgDTr/Hjw8g857Reoia8/jxaGEIN4p/3yziOERd0idxlWtU0TwSS5lW9RUpR02TfFfYeyG9GwRxynizB8GRg0wIbXvONeWTqTt9Z7cdScaILDiMJ3nlHEyrpYI3E+sI5+jg8kcGBZ48hHKH5CNnh10ufRWE0o/5Fq3ntisY8Gi2W1jEhVYYlelrzElzG/EDtnOh8tC+u4nsNmJDpQEZ4/sOLcFwZ41YTc47zQFbMNcVezaZwT/OXVx5WDubTkrUDtzEzWJJE5awd0G6YkzRoPec91t4ntGgsLl9dBYWgjFpEfvJGL5oK99oQWxS0OIsnTjfczhSDtnGKVv1dL+SDSZ/nOKUHnBNXAM0FTY4x/bXK/OTgAovMx4W0qGHJ0+UrK0nQwZFK+4TfSRPQXLQ8ZcGpUuwui4Wcz9LqDXjlGReDFmflyeEKBiBiclvpp1YaBiKj4iDv09DDEnGZLl8FE1C8jRUv5gLsiz273m+/oYLJzcCguAgDP+vGWjycsoZslcrvYzMpbgP8cx1bnMWbyLOGa6s9WvGX+R7owZTR4wwyv8Djt7Tgwg0t0UqQ/i8I07n7hZ6Cq3IvOHEXklKsKvKb99F+jxNMk1txo17kLpHsmFs9MY9xits4qyf3q0ILNBoIALjhMcRtNSmKgC/rDrTVjWmzuaCQZBRkp3kmYjAWnToZN4EbagjBgrGUX8eNfktT7Q435mFaqIC8/OIszB8mdKh8LEk6/OwbzceKYPZd3GivSOEP1Wt4Xthfd7QR51lpTZ/6xBs8ZKRUImrT78vt+jlOR022AL83Hsb0pDH3Sf4laGSyVzE34jzXBACA+q6DnbShA5pm7trptL6Szp6SP7GZQ50JZ7PY89iTzZ1XDXksxOPIrlGcRKII0XMgoDk/kfp8cmUhsyVtkgLQ4yjh93IbKBcXSWhX4Ym5yB2y3887KBqeiM+wogs2lOJEgJosQyegLOLvamb6OYLCbdBTTFfpaJNeuKDddMWPIAaNpSdGymB0gt0JnOwW1bOBlp6+rme3idtXPNnbJGQ2LAgalV5C8FyQyxyuUmkOmmkVhuAAvp313T/pV2fp+v4cub//g64etLs7kirxGtIhN72vzPgHyV50ZPFRfV7oAy2SVQYAYV68Q+qnHnKGwqH7bajB+Gv2IqYxgqFtAuj+haeHLPqZ5gkS1OWt0zN/0GaiVGXBHAK8AUxJx+KAOOxtQjLC0DkjRkN8FAT1Z78kqRCSRkR04Jj22vQ20Ub4m2axZYdXUzOYISgragjKOSZ5PuAePLOIiS+u1i/KbdID9aBasq3CqC0q2DNpZv7tUYwv6Yf03VTsaR9nt8/xQsg3jjA9gxgE6EzJ9R5qvNKHDimWru8N8NYXbYww1k6QNQqXTE8v7kqw0htH0p5DpETC8KNuQuQjGJM0/hQvMSADgulaoE0P2hl96Bgv3Ajln0b6+eOS0b65R1+R4NOykhnO1KazBdNPndN7B0glF2h9P/UqptXyXmavYdezCc6XbYtWUWuUSfUOiLvFnmYFSbbLpLEYiJuI7qyG+gWV+Ym9NE3lJ8meSwqTNxcBMhY+i8l3ocL2qyaDawiY1FG+CtijSH3qELpijeyoWt30vk8lcv0B1CLUo3lwGFSDIJ8yr7EcQsYzNqGJzuTo6LhSQq6VGHLvHulAkmtuceoFZA8bCAAMmJSC3jgEHAzhGUyjbYrwQBPUuyHYJKVt9GZ/rjkYUgjW89qivifUcDFwZa5oLZ9tQ4HxJe5XneY5vUKAJNkvVLI/rmIea/XdrpqCaNdFhXW77ShauKi0Iw9EkgzY5rBhuhJGExqfn+YoGd+5NzKALyNjHm0NIVjSLhj1U6+4cd5cnlcBcneZX/f31G+CDtmeYvfKpgQ+2boSblzCiXM6f05+eOvL87xXORVjQa7oEdVpAwXWfscz90VOcbuz4cTW5oI5FXjdio0kNZrhAZZz4ha6X05MygT6yZZnPdB1LWOr9Y1LYQvae6U6/DP7LycliwijDj8HD41N72DkGz3uypzcnzDh1zPegoKGFq9j/pVg6D4M6+qo2UioTjgC98lbX1rDnh26db/Jsb4RfCj09Mbb33VszknDjDzjJzSN854v0/SCOC15/2txPXomVOWfe1NuySwuTqm3uljfipi6g3b3HVioKRkDw+SH3C1v02L8Ldn9TOaZ9FuIMe9gx1sSjFkIlkUB6LcfMLe4B8HS4he3fv0jYk6rwvDxuyiZ9Oiiw3fv7E6uydsn1MF8c66DuY9x9rJmqH9LNr3hggtl6cBFThLuvHLquxP6EyRMqf2Wo/CZY968c4I/gDISjVrqF+ezSccY75zgjyCf1iJkp+H0OQYtuZrgR//pGdq/1/fDXN1PTdOZcrV9e6T3BZnnmLRLTert54u0iPPRnn1hwB+nkKY55Qlbv0TXe5Ds5g+73pdHYcRcVUcdDIxDcUsqmL3RHWD/nrw1vcbN2c3HEj/Tvdi9QfXkT5C96qiS9i20yopgAyvlXx77Iyk8kaY1dbLM/O2UnpK490T+jyB6BwREgZuoou7k/RLR/4k89l4zEZ9gUuMf7TV5ZC7Yc1TDzqan4teoJiFl/qm+Iv8Od3JFStgwLSiW/Kr7vh5PTEFf5B/o/iVk4ouUADi9ye2gjyFlnlvg9rGd30MK8qRq9+vcyTX5++ol58SeTsH5V6vmX/pLf+kdyd+9459T8c//wbfpxTWYM5eSNKa5zHs7ZTzUquwJ9Loh8yz4l1VRfiXDv/NvJZht/vEfFn/7wSTuikxAN6Lr5yoa32k293kUM18LWbJcqNvxDaV1j4eOzTxkc2HOrOmQBPf3dX7XFzSJJh3uGsmlY9lRPoPTIRP7DTSGtVf25eYugKDn0lqIJBG4eNmyznVUqaFDlF2eVVQ6vHxyFoJmmsIP3kGZJFf/4dIme5bGdM3PkpNLS0Y45jP3Cz4NT/BH0Nu6ZSuYH81iesS/Xc1Whw9GoebT2Unq8CtlW0qecFStOLoLN+9defMfyqxGxfLp1VouNaageGN9qKi+4nPdFbvNIIlbtWwVwQsEWvM1CsFkc9nBycpLIqNKtmoFpXHF5kt5yZaj2uxKyznfzxemLVb+juVTOLbeDi5vWFdN//ywc3fMPOyLAn2haTOnHPRxJSM+BW+5ZQYs+qPbxjoaqhfhwftUEw42pdx9JYxZLeXBYMA+UnXK/spc9x/0uoqxY0YzbZkxytZ1xwl9pEk/Pqu6YbnCleDPSs3d9y/iNGf6bZuErgn87l2yj9F2tx7k04Ub4+flYIdC9OlVWna+EBwkJNPDR7JPuggFyI0ujGgDDsxrfykvUEYO/TdWywUzcC8hXQ86V3PpSh1TTTzSMfr5I/Yht3B1T8OR4iBJNRcttuc2enPYOFpV9PNwGT4XUkn2A0qdYK4E6JT0rQt/AsTnUXLTGh1n2XzA357KFNqhRRQ5qjXoQVbHzEzRg0MZlMM0PWOYPbiwqtA5CVncoaFHkO7oL1aShLheq5KabvCb9kZK0x3rZLNQMLYlXKed2/O5TyXVhY+xc2mDLoRvtBQpjp+zfB5cCdd1fbAn3+jAPcwsyKdy6NYyOMN9L6GIhdVuWfaidtTSXi+NnasxUzihfxvX7W3yopffsCtdUbpEA/7GTdDWZXEaoz/k3frC+Sy0pbuGBqG2zrmmYm3KpMPS/XwUfA4QY/B9dEX+x2xVpzNTMJNBUPVT6kC5Nzc9n0FrC6tCWJQlVr+1QyrZC5DuhUBEfO520L9sBeNDk6D6zlbZTOqn0Eguklwz1yRipvy8FzxPUpENLiwJqdla2m+1Egv3vO5/NKm41U3T37lVYRhNHHpSYxSSu7fNrdRCw+1ib7WXQl8qycw2vZyHH2ntC005KwyzlbZKW4KzoVRaHBqmaXiWDFVU37l5ZpiH2gultb6SSqzlO7CCoxAZ5yRtBFN0l4G5tVZLqdGVKJUyI8hP51qao4dluSbvAzPYaRKWDr0p3SWafadqPYNuExhhPYXTckfxNLvlIDBTUEqQUhHAf11VkixXkkQR/lOKrtuJhM+Nuw0lInNHrd9ZPXLjEO4/+nApllrXPwaIstQTunQ8Ew6pip6tjc/GfBqbVCIEXDifKYDvwGel2q4oTqoI31c1SRaHIaoIkpkkaSLhExo+uX+GDFT4SoEIA40DUlJhNZwP84QKwCaRUc8luSc0lUrXlQmfeVpKIuZTOdTjLiM+tyUZ//mInDXNkMygX1vjs8l+7ktmIOKTHpdMEVtXZFX9sQrKp97g61YQn0KEXsGFTt0U89lKw0+v0+iiSgdLkiJ3fLEL28NhJmE+D5IqEz6zeARjbRpn0ETi8dFU+kyQz/5nBDd118sOVh3zwI6DYDghLzQV0dWzrOHx1Kq1Lp5tr4To1XQVRodaGuynvpQGD1MkszuDCfvQxbKLMc5sNNxNubv9kX9N0Hd8xB/Vt2DO3rHgVxDLz+35ylJCmMWYQ992f348lDBeL6oSJe+8teguvv7MvyTFFu6Y11GTGBzXlurVnq1Ttd63yySV7j9F4ddlNH65V6fWsm1r2c0fkqvU95s575L6S8oqzaVfH1ZpfdXXkSHsUkIbuP/8m5sU7FKNIE8I/dOy1FLwmLL03EkTqf5mkJ6nbkReQYfjNteDwsRx3bS6/6xIsJHcnKIMGPS5rpM/qPpuLPNj8s1+wkDFnRIVNprUrXhtOsGiaf5JC7NxXn6w3zxfN82tP+v+38nOBP+7LdDbnNkm41hvvxj8D8h8u64m/yJM8f7m+//SX/pL70b/A5latEhdp7L9AAAAAElFTkSuQmCC"/>
          <p:cNvSpPr>
            <a:spLocks noChangeAspect="1" noChangeArrowheads="1"/>
          </p:cNvSpPr>
          <p:nvPr userDrawn="1"/>
        </p:nvSpPr>
        <p:spPr bwMode="auto">
          <a:xfrm>
            <a:off x="155575" y="-960438"/>
            <a:ext cx="2752725" cy="200977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fa-IR" altLang="fa-IR">
              <a:latin typeface="Perpetua" pitchFamily="18" charset="0"/>
              <a:cs typeface="B Nazanin" pitchFamily="2" charset="-78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716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71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62000" y="4038600"/>
            <a:ext cx="6400800" cy="1752600"/>
          </a:xfrm>
          <a:solidFill>
            <a:schemeClr val="bg1"/>
          </a:solidFill>
        </p:spPr>
        <p:txBody>
          <a:bodyPr/>
          <a:lstStyle>
            <a:lvl1pPr marL="0" indent="0" algn="ctr">
              <a:buFont typeface="Wingdings" pitchFamily="2" charset="2"/>
              <a:buNone/>
              <a:defRPr b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rtl="0">
              <a:defRPr b="0" i="0" u="none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61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4B615-50F1-4013-AEFC-E898540E0FEC}" type="datetimeFigureOut">
              <a:rPr lang="en-US"/>
              <a:pPr>
                <a:defRPr/>
              </a:pPr>
              <a:t>10/3/2016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94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09600"/>
            <a:ext cx="19621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57340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E702B-C28E-42CF-9174-374BBD9644AD}" type="datetimeFigureOut">
              <a:rPr lang="en-US"/>
              <a:pPr>
                <a:defRPr/>
              </a:pPr>
              <a:t>10/3/2016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83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0642D-2DE7-4521-A028-0EB77898B0EF}" type="datetimeFigureOut">
              <a:rPr lang="en-US"/>
              <a:pPr>
                <a:defRPr/>
              </a:pPr>
              <a:t>10/3/2016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32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3CAD4-2059-4B31-A38C-95F9FA411B6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49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AEEAF-4615-4C40-8731-2B963113474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30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88C53-7DA5-4AE5-BAFC-16257F5D793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89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A9933-5732-459F-B61A-31441BFB6DE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97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39650-3BC7-4B8F-8076-EE774D9C51C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102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BC0CF-CE91-47DE-89AD-032177CADE2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985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5FE42-5E84-4C25-9EBA-2A7DE6BD525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6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938" y="0"/>
            <a:ext cx="500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E326D-70AF-4A97-A4CC-6C840D0AC3C4}" type="datetimeFigureOut">
              <a:rPr lang="en-US"/>
              <a:pPr>
                <a:defRPr/>
              </a:pPr>
              <a:t>10/3/2016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576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F4AE9-7D5B-40F4-AB54-91AB54B1A5E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90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CEE6B-43A2-44AA-AC7A-8F4CC3B19B0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934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88799-8ED0-4B00-8E0F-99660C78A97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91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716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D815B-F931-46D3-ADF4-E3D3877E924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08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2557D-C26F-4D50-B00D-F13CE73ACA70}" type="datetimeFigureOut">
              <a:rPr lang="en-US"/>
              <a:pPr>
                <a:defRPr/>
              </a:pPr>
              <a:t>10/3/2016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3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3FCD-A5C9-4CB7-A818-CCDC4C31D9C2}" type="datetimeFigureOut">
              <a:rPr lang="en-US"/>
              <a:pPr>
                <a:defRPr/>
              </a:pPr>
              <a:t>10/3/2016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7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C6230-4BF6-457D-8C61-17F06B0C38F5}" type="datetimeFigureOut">
              <a:rPr lang="en-US"/>
              <a:pPr>
                <a:defRPr/>
              </a:pPr>
              <a:t>10/3/2016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3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59216-2A3C-4400-AD7C-25174C43314B}" type="datetimeFigureOut">
              <a:rPr lang="en-US"/>
              <a:pPr>
                <a:defRPr/>
              </a:pPr>
              <a:t>10/3/2016</a:t>
            </a:fld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8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EDFFE-92A5-4BB0-8571-6D63956A5BB8}" type="datetimeFigureOut">
              <a:rPr lang="en-US"/>
              <a:pPr>
                <a:defRPr/>
              </a:pPr>
              <a:t>10/3/2016</a:t>
            </a:fld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09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1A1C6-B74F-4E7D-A11B-5B2732720E28}" type="datetimeFigureOut">
              <a:rPr lang="en-US"/>
              <a:pPr>
                <a:defRPr/>
              </a:pPr>
              <a:t>10/3/2016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90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BDD30-DCB0-4C91-845B-2D090BD820C3}" type="datetimeFigureOut">
              <a:rPr lang="en-US"/>
              <a:pPr>
                <a:defRPr/>
              </a:pPr>
              <a:t>10/3/2016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784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419600" y="1600200"/>
            <a:ext cx="4724400" cy="152400"/>
          </a:xfrm>
          <a:prstGeom prst="rect">
            <a:avLst/>
          </a:prstGeom>
          <a:gradFill rotWithShape="1">
            <a:gsLst>
              <a:gs pos="0">
                <a:srgbClr val="12FCF1"/>
              </a:gs>
              <a:gs pos="100000">
                <a:srgbClr val="0DB8B0"/>
              </a:gs>
            </a:gsLst>
            <a:lin ang="0" scaled="1"/>
          </a:gra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fa-IR" altLang="fa-IR">
              <a:latin typeface="Perpetua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638800" y="6630988"/>
            <a:ext cx="3505200" cy="227012"/>
          </a:xfrm>
          <a:prstGeom prst="rect">
            <a:avLst/>
          </a:prstGeom>
          <a:gradFill rotWithShape="1">
            <a:gsLst>
              <a:gs pos="0">
                <a:srgbClr val="00C200"/>
              </a:gs>
              <a:gs pos="50000">
                <a:srgbClr val="00FF00"/>
              </a:gs>
              <a:gs pos="100000">
                <a:srgbClr val="00C200"/>
              </a:gs>
            </a:gsLst>
            <a:lin ang="0" scaled="1"/>
          </a:gra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fa-IR" altLang="fa-IR">
              <a:latin typeface="Perpetua" pitchFamily="18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763588" y="457200"/>
            <a:ext cx="8380412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6980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/>
              <a:t> Click to edit Master text styles</a:t>
            </a:r>
          </a:p>
          <a:p>
            <a:pPr lvl="1"/>
            <a:r>
              <a:rPr lang="en-US" altLang="fa-IR"/>
              <a:t> Second level</a:t>
            </a:r>
          </a:p>
          <a:p>
            <a:pPr lvl="2"/>
            <a:r>
              <a:rPr lang="en-US" altLang="fa-IR"/>
              <a:t> Third level</a:t>
            </a:r>
          </a:p>
          <a:p>
            <a:pPr lvl="3"/>
            <a:r>
              <a:rPr lang="en-US" altLang="fa-IR"/>
              <a:t> Fourth level</a:t>
            </a:r>
          </a:p>
          <a:p>
            <a:pPr lvl="4"/>
            <a:r>
              <a:rPr lang="en-US" altLang="fa-IR"/>
              <a:t> Fifth level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5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7B2952"/>
                </a:solidFill>
                <a:latin typeface="+mn-lt"/>
                <a:cs typeface="+mj-cs"/>
              </a:defRPr>
            </a:lvl1pPr>
          </a:lstStyle>
          <a:p>
            <a:pPr>
              <a:defRPr/>
            </a:pPr>
            <a:fld id="{3C7FC4BD-319B-4AAE-8F67-2BD987B79F59}" type="datetimeFigureOut">
              <a:rPr lang="en-US"/>
              <a:pPr>
                <a:defRPr/>
              </a:pPr>
              <a:t>10/3/2016</a:t>
            </a:fld>
            <a:endParaRPr lang="en-US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kumimoji="0" sz="1400" b="1" i="1" u="sng">
                <a:solidFill>
                  <a:srgbClr val="7B295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0" r:id="rId1"/>
    <p:sldLayoutId id="2147484301" r:id="rId2"/>
    <p:sldLayoutId id="2147484262" r:id="rId3"/>
    <p:sldLayoutId id="2147484263" r:id="rId4"/>
    <p:sldLayoutId id="2147484264" r:id="rId5"/>
    <p:sldLayoutId id="2147484265" r:id="rId6"/>
    <p:sldLayoutId id="2147484266" r:id="rId7"/>
    <p:sldLayoutId id="2147484267" r:id="rId8"/>
    <p:sldLayoutId id="2147484268" r:id="rId9"/>
    <p:sldLayoutId id="2147484269" r:id="rId10"/>
    <p:sldLayoutId id="2147484270" r:id="rId11"/>
    <p:sldLayoutId id="2147484271" r:id="rId12"/>
  </p:sldLayoutIdLst>
  <p:txStyles>
    <p:titleStyle>
      <a:lvl1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Palatino" pitchFamily="18" charset="0"/>
          <a:cs typeface="B Titr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Palatino" pitchFamily="18" charset="0"/>
          <a:cs typeface="B Titr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Palatino" pitchFamily="18" charset="0"/>
          <a:cs typeface="B Titr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Palatino" pitchFamily="18" charset="0"/>
          <a:cs typeface="B Titr" pitchFamily="2" charset="-78"/>
        </a:defRPr>
      </a:lvl5pPr>
      <a:lvl6pPr marL="457200" algn="r" rtl="1" eaLnBrk="1" fontAlgn="base" hangingPunct="1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Palatino" pitchFamily="18" charset="0"/>
          <a:cs typeface="B Titr" pitchFamily="2" charset="-78"/>
        </a:defRPr>
      </a:lvl6pPr>
      <a:lvl7pPr marL="914400" algn="r" rtl="1" eaLnBrk="1" fontAlgn="base" hangingPunct="1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Palatino" pitchFamily="18" charset="0"/>
          <a:cs typeface="B Titr" pitchFamily="2" charset="-78"/>
        </a:defRPr>
      </a:lvl7pPr>
      <a:lvl8pPr marL="1371600" algn="r" rtl="1" eaLnBrk="1" fontAlgn="base" hangingPunct="1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Palatino" pitchFamily="18" charset="0"/>
          <a:cs typeface="B Titr" pitchFamily="2" charset="-78"/>
        </a:defRPr>
      </a:lvl8pPr>
      <a:lvl9pPr marL="1828800" algn="r" rtl="1" eaLnBrk="1" fontAlgn="base" hangingPunct="1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Palatino" pitchFamily="18" charset="0"/>
          <a:cs typeface="B Titr" pitchFamily="2" charset="-78"/>
        </a:defRPr>
      </a:lvl9pPr>
    </p:titleStyle>
    <p:bodyStyle>
      <a:lvl1pPr marL="342900" indent="-342900" algn="just" rtl="1" eaLnBrk="0" fontAlgn="base" hangingPunct="0">
        <a:lnSpc>
          <a:spcPct val="105000"/>
        </a:lnSpc>
        <a:spcBef>
          <a:spcPct val="25000"/>
        </a:spcBef>
        <a:spcAft>
          <a:spcPct val="0"/>
        </a:spcAft>
        <a:buClr>
          <a:srgbClr val="000066"/>
        </a:buClr>
        <a:buFont typeface="Wingdings" pitchFamily="2" charset="2"/>
        <a:buChar char="Ø"/>
        <a:defRPr sz="3200" b="1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just" rtl="1" eaLnBrk="0" fontAlgn="base" hangingPunct="0">
        <a:lnSpc>
          <a:spcPct val="105000"/>
        </a:lnSpc>
        <a:spcBef>
          <a:spcPct val="25000"/>
        </a:spcBef>
        <a:spcAft>
          <a:spcPct val="0"/>
        </a:spcAft>
        <a:buClr>
          <a:srgbClr val="000066"/>
        </a:buClr>
        <a:buFont typeface="Wingdings" pitchFamily="2" charset="2"/>
        <a:buChar char="Ø"/>
        <a:defRPr sz="2800" b="1">
          <a:solidFill>
            <a:schemeClr val="tx1"/>
          </a:solidFill>
          <a:latin typeface="+mn-lt"/>
          <a:cs typeface="+mn-cs"/>
        </a:defRPr>
      </a:lvl2pPr>
      <a:lvl3pPr marL="1143000" indent="-228600" algn="just" rtl="1" eaLnBrk="0" fontAlgn="base" hangingPunct="0">
        <a:lnSpc>
          <a:spcPct val="105000"/>
        </a:lnSpc>
        <a:spcBef>
          <a:spcPct val="25000"/>
        </a:spcBef>
        <a:spcAft>
          <a:spcPct val="0"/>
        </a:spcAft>
        <a:buClr>
          <a:srgbClr val="000066"/>
        </a:buClr>
        <a:buFont typeface="Wingdings" pitchFamily="2" charset="2"/>
        <a:buChar char="Ø"/>
        <a:defRPr sz="2400" b="1">
          <a:solidFill>
            <a:srgbClr val="FF33CC"/>
          </a:solidFill>
          <a:latin typeface="+mn-lt"/>
          <a:cs typeface="+mn-cs"/>
        </a:defRPr>
      </a:lvl3pPr>
      <a:lvl4pPr marL="1600200" indent="-228600" algn="just" rtl="1" eaLnBrk="0" fontAlgn="base" hangingPunct="0">
        <a:lnSpc>
          <a:spcPct val="105000"/>
        </a:lnSpc>
        <a:spcBef>
          <a:spcPct val="25000"/>
        </a:spcBef>
        <a:spcAft>
          <a:spcPct val="0"/>
        </a:spcAft>
        <a:buClr>
          <a:srgbClr val="000066"/>
        </a:buClr>
        <a:buFont typeface="Wingdings" pitchFamily="2" charset="2"/>
        <a:buChar char="Ø"/>
        <a:defRPr sz="2000" b="1">
          <a:solidFill>
            <a:schemeClr val="tx1"/>
          </a:solidFill>
          <a:latin typeface="+mn-lt"/>
          <a:cs typeface="+mn-cs"/>
        </a:defRPr>
      </a:lvl4pPr>
      <a:lvl5pPr marL="2057400" indent="-228600" algn="just" rtl="1" eaLnBrk="0" fontAlgn="base" hangingPunct="0">
        <a:lnSpc>
          <a:spcPct val="105000"/>
        </a:lnSpc>
        <a:spcBef>
          <a:spcPct val="25000"/>
        </a:spcBef>
        <a:spcAft>
          <a:spcPct val="0"/>
        </a:spcAft>
        <a:buClr>
          <a:srgbClr val="000066"/>
        </a:buClr>
        <a:buFont typeface="Wingdings" pitchFamily="2" charset="2"/>
        <a:buChar char="Ø"/>
        <a:defRPr sz="2000" b="1">
          <a:solidFill>
            <a:schemeClr val="tx1"/>
          </a:solidFill>
          <a:latin typeface="+mn-lt"/>
          <a:cs typeface="+mn-cs"/>
        </a:defRPr>
      </a:lvl5pPr>
      <a:lvl6pPr marL="2514600" indent="-228600" algn="just" rtl="1" eaLnBrk="1" fontAlgn="base" hangingPunct="1">
        <a:lnSpc>
          <a:spcPct val="105000"/>
        </a:lnSpc>
        <a:spcBef>
          <a:spcPct val="25000"/>
        </a:spcBef>
        <a:spcAft>
          <a:spcPct val="0"/>
        </a:spcAft>
        <a:buClr>
          <a:srgbClr val="000066"/>
        </a:buClr>
        <a:buFont typeface="Wingdings" pitchFamily="2" charset="2"/>
        <a:buChar char="Ø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just" rtl="1" eaLnBrk="1" fontAlgn="base" hangingPunct="1">
        <a:lnSpc>
          <a:spcPct val="105000"/>
        </a:lnSpc>
        <a:spcBef>
          <a:spcPct val="25000"/>
        </a:spcBef>
        <a:spcAft>
          <a:spcPct val="0"/>
        </a:spcAft>
        <a:buClr>
          <a:srgbClr val="000066"/>
        </a:buClr>
        <a:buFont typeface="Wingdings" pitchFamily="2" charset="2"/>
        <a:buChar char="Ø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just" rtl="1" eaLnBrk="1" fontAlgn="base" hangingPunct="1">
        <a:lnSpc>
          <a:spcPct val="105000"/>
        </a:lnSpc>
        <a:spcBef>
          <a:spcPct val="25000"/>
        </a:spcBef>
        <a:spcAft>
          <a:spcPct val="0"/>
        </a:spcAft>
        <a:buClr>
          <a:srgbClr val="000066"/>
        </a:buClr>
        <a:buFont typeface="Wingdings" pitchFamily="2" charset="2"/>
        <a:buChar char="Ø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just" rtl="1" eaLnBrk="1" fontAlgn="base" hangingPunct="1">
        <a:lnSpc>
          <a:spcPct val="105000"/>
        </a:lnSpc>
        <a:spcBef>
          <a:spcPct val="25000"/>
        </a:spcBef>
        <a:spcAft>
          <a:spcPct val="0"/>
        </a:spcAft>
        <a:buClr>
          <a:srgbClr val="000066"/>
        </a:buClr>
        <a:buFont typeface="Wingdings" pitchFamily="2" charset="2"/>
        <a:buChar char="Ø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/>
              <a:t>Click to edit Master text styles</a:t>
            </a:r>
          </a:p>
          <a:p>
            <a:pPr lvl="1"/>
            <a:r>
              <a:rPr lang="en-US" altLang="fa-IR"/>
              <a:t>Second level</a:t>
            </a:r>
          </a:p>
          <a:p>
            <a:pPr lvl="2"/>
            <a:r>
              <a:rPr lang="en-US" altLang="fa-IR"/>
              <a:t>Third level</a:t>
            </a:r>
          </a:p>
          <a:p>
            <a:pPr lvl="3"/>
            <a:r>
              <a:rPr lang="en-US" altLang="fa-IR"/>
              <a:t>Fourth level</a:t>
            </a:r>
          </a:p>
          <a:p>
            <a:pPr lvl="4"/>
            <a:r>
              <a:rPr lang="en-US" altLang="fa-IR"/>
              <a:t>Fifth level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kumimoji="0"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9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kumimoji="0"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9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fontAlgn="auto">
              <a:spcBef>
                <a:spcPts val="0"/>
              </a:spcBef>
              <a:spcAft>
                <a:spcPts val="0"/>
              </a:spcAft>
              <a:defRPr kumimoji="0"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338BE101-6B57-4C51-81CB-061541E9CE0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2" r:id="rId1"/>
    <p:sldLayoutId id="2147484273" r:id="rId2"/>
    <p:sldLayoutId id="2147484274" r:id="rId3"/>
    <p:sldLayoutId id="2147484275" r:id="rId4"/>
    <p:sldLayoutId id="2147484276" r:id="rId5"/>
    <p:sldLayoutId id="2147484277" r:id="rId6"/>
    <p:sldLayoutId id="2147484278" r:id="rId7"/>
    <p:sldLayoutId id="2147484279" r:id="rId8"/>
    <p:sldLayoutId id="2147484280" r:id="rId9"/>
    <p:sldLayoutId id="2147484281" r:id="rId10"/>
    <p:sldLayoutId id="2147484302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 sz="quarter"/>
          </p:nvPr>
        </p:nvSpPr>
        <p:spPr>
          <a:xfrm>
            <a:off x="304800" y="1828800"/>
            <a:ext cx="8077200" cy="1143000"/>
          </a:xfrm>
        </p:spPr>
        <p:txBody>
          <a:bodyPr/>
          <a:lstStyle/>
          <a:p>
            <a:pPr eaLnBrk="1" hangingPunct="1"/>
            <a:r>
              <a:rPr lang="ar-SA" altLang="fa-IR" dirty="0"/>
              <a:t>بانک مسکن</a:t>
            </a:r>
            <a:r>
              <a:rPr lang="fa-IR" altLang="fa-IR" dirty="0"/>
              <a:t> (و زیربناها)</a:t>
            </a:r>
            <a:r>
              <a:rPr lang="ar-SA" altLang="fa-IR" dirty="0"/>
              <a:t> به </a:t>
            </a:r>
            <a:r>
              <a:rPr lang="ar-SA" altLang="fa-IR" dirty="0" smtClean="0"/>
              <a:t>مثابه</a:t>
            </a:r>
            <a:r>
              <a:rPr lang="fa-IR" altLang="fa-IR" dirty="0" smtClean="0"/>
              <a:t>‌ي</a:t>
            </a:r>
            <a:r>
              <a:rPr lang="ar-SA" altLang="fa-IR" dirty="0" smtClean="0"/>
              <a:t> </a:t>
            </a:r>
            <a:r>
              <a:rPr lang="ar-SA" altLang="fa-IR" dirty="0"/>
              <a:t>بانک توسعه‌ای</a:t>
            </a:r>
            <a:endParaRPr lang="en-US" alt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9050" y="5867400"/>
            <a:ext cx="4781550" cy="533400"/>
          </a:xfrm>
        </p:spPr>
        <p:txBody>
          <a:bodyPr/>
          <a:lstStyle/>
          <a:p>
            <a:pPr eaLnBrk="1" hangingPunct="1">
              <a:defRPr/>
            </a:pPr>
            <a:r>
              <a:rPr lang="fa-I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پژوهشکده مالی </a:t>
            </a:r>
            <a:r>
              <a:rPr lang="fa-IR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 </a:t>
            </a:r>
            <a:r>
              <a:rPr lang="fa-IR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اقتصاد </a:t>
            </a:r>
            <a:r>
              <a:rPr lang="fa-I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مسکن </a:t>
            </a:r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 حمل‌و‌نقل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ar-SA" sz="2400" dirty="0"/>
              <a:t>بانک مسکن (و زیربناها) به </a:t>
            </a:r>
            <a:r>
              <a:rPr lang="ar-SA" sz="2400" dirty="0" smtClean="0"/>
              <a:t>مثابه</a:t>
            </a:r>
            <a:r>
              <a:rPr lang="fa-IR" sz="2400" dirty="0" smtClean="0"/>
              <a:t>‌ي</a:t>
            </a:r>
            <a:r>
              <a:rPr lang="ar-SA" sz="2400" dirty="0" smtClean="0"/>
              <a:t> </a:t>
            </a:r>
            <a:r>
              <a:rPr lang="ar-SA" sz="2400" dirty="0"/>
              <a:t>بانک توسعه‌ای</a:t>
            </a:r>
            <a:endParaRPr lang="en-US" sz="2400" dirty="0">
              <a:cs typeface="+mn-cs"/>
            </a:endParaRP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077200" cy="2971800"/>
          </a:xfrm>
        </p:spPr>
        <p:txBody>
          <a:bodyPr/>
          <a:lstStyle/>
          <a:p>
            <a:pPr lvl="1" eaLnBrk="1" hangingPunct="1"/>
            <a:r>
              <a:rPr lang="ar-SA" dirty="0" smtClean="0"/>
              <a:t>تبدیل </a:t>
            </a:r>
            <a:r>
              <a:rPr lang="ar-SA" dirty="0"/>
              <a:t>مسکن به یک کالای </a:t>
            </a:r>
            <a:r>
              <a:rPr lang="fa-IR" dirty="0" err="1"/>
              <a:t>معامله‌پذیر</a:t>
            </a:r>
            <a:r>
              <a:rPr lang="fa-IR" dirty="0"/>
              <a:t> (</a:t>
            </a:r>
            <a:r>
              <a:rPr lang="en-US" dirty="0"/>
              <a:t>tradeable</a:t>
            </a:r>
            <a:r>
              <a:rPr lang="fa-IR" dirty="0"/>
              <a:t>)</a:t>
            </a:r>
          </a:p>
          <a:p>
            <a:pPr lvl="1" eaLnBrk="1" hangingPunct="1"/>
            <a:endParaRPr lang="fa-IR" sz="1600" dirty="0"/>
          </a:p>
          <a:p>
            <a:pPr marL="1320800" lvl="3" indent="-292100"/>
            <a:r>
              <a:rPr lang="fa-IR" dirty="0"/>
              <a:t>تولید ساختمان پیش‌ساخته/فناوری‌های نوین تولید ساختمان در محل</a:t>
            </a:r>
            <a:endParaRPr lang="en-US" dirty="0"/>
          </a:p>
          <a:p>
            <a:pPr marL="1320800" lvl="3" indent="-292100"/>
            <a:r>
              <a:rPr lang="fa-IR" dirty="0"/>
              <a:t>آربیتراژ حوزه‌ی املاک/ انتقال آزادانه، آگاهانه و کم‌ریسک سرمایه  (ایجاد محمل برای </a:t>
            </a:r>
            <a:r>
              <a:rPr lang="fa-IR" dirty="0" smtClean="0"/>
              <a:t>سرمایه‌ي </a:t>
            </a:r>
            <a:r>
              <a:rPr lang="fa-IR" dirty="0"/>
              <a:t>خرد برای جابه‌جایی سرمایه-مثال صندوق)</a:t>
            </a:r>
          </a:p>
          <a:p>
            <a:pPr marL="1320800" lvl="3" indent="-292100"/>
            <a:r>
              <a:rPr lang="fa-IR" dirty="0"/>
              <a:t>ایجاد فضای ورود و رقابت گروه‌های پیمانکاری (سازنده) و گروه‌های مدیریت املاک و مستغلات </a:t>
            </a:r>
            <a:r>
              <a:rPr lang="fa-IR" dirty="0" smtClean="0"/>
              <a:t>بین‌المللی</a:t>
            </a:r>
            <a:endParaRPr lang="en-US" altLang="fa-I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943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ar-SA" sz="2400" dirty="0"/>
              <a:t>بانک مسکن (و زیربناها) به </a:t>
            </a:r>
            <a:r>
              <a:rPr lang="ar-SA" sz="2400" dirty="0" smtClean="0"/>
              <a:t>مثابه</a:t>
            </a:r>
            <a:r>
              <a:rPr lang="fa-IR" sz="2400" dirty="0" smtClean="0"/>
              <a:t>‌ي</a:t>
            </a:r>
            <a:r>
              <a:rPr lang="ar-SA" sz="2400" dirty="0" smtClean="0"/>
              <a:t> </a:t>
            </a:r>
            <a:r>
              <a:rPr lang="ar-SA" sz="2400" dirty="0"/>
              <a:t>بانک توسعه‌ای</a:t>
            </a:r>
            <a:endParaRPr lang="en-US" sz="2400" dirty="0">
              <a:cs typeface="+mn-cs"/>
            </a:endParaRP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ar-SA" dirty="0"/>
              <a:t>بازآرایی نظام تولید مسکن/زیرساخت</a:t>
            </a:r>
            <a:endParaRPr lang="fa-IR" dirty="0"/>
          </a:p>
          <a:p>
            <a:pPr lvl="1" eaLnBrk="1" hangingPunct="1"/>
            <a:r>
              <a:rPr lang="fa-IR" b="0" u="sng" dirty="0"/>
              <a:t>حمایت از تولید ناب </a:t>
            </a:r>
            <a:r>
              <a:rPr lang="en-US" b="0" u="sng" dirty="0"/>
              <a:t>lean production</a:t>
            </a:r>
            <a:r>
              <a:rPr lang="fa-IR" b="0" u="sng" dirty="0"/>
              <a:t> (طول عمر/هزینه /زمان)</a:t>
            </a:r>
          </a:p>
          <a:p>
            <a:pPr lvl="2" eaLnBrk="1" hangingPunct="1"/>
            <a:r>
              <a:rPr lang="fa-IR" b="0" u="sng" dirty="0"/>
              <a:t>پیمانکار، تکنولوژی و مصالح </a:t>
            </a:r>
            <a:r>
              <a:rPr lang="fa-IR" b="0" u="sng" dirty="0" smtClean="0"/>
              <a:t>ناب، تولید/انتقال </a:t>
            </a:r>
            <a:r>
              <a:rPr lang="fa-IR" b="0" u="sng" dirty="0"/>
              <a:t>دانش و </a:t>
            </a:r>
            <a:r>
              <a:rPr lang="fa-IR" b="0" u="sng" dirty="0" smtClean="0"/>
              <a:t>تجربه</a:t>
            </a:r>
            <a:endParaRPr lang="en-US" u="sng" dirty="0"/>
          </a:p>
          <a:p>
            <a:pPr eaLnBrk="1" hangingPunct="1"/>
            <a:endParaRPr lang="fa-IR" altLang="fa-IR" sz="1000" dirty="0">
              <a:solidFill>
                <a:srgbClr val="00B050"/>
              </a:solidFill>
            </a:endParaRPr>
          </a:p>
        </p:txBody>
      </p:sp>
      <p:pic>
        <p:nvPicPr>
          <p:cNvPr id="130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267200"/>
            <a:ext cx="3657600" cy="176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7180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ar-SA" sz="2400" dirty="0"/>
              <a:t>بانک مسکن (و زیربناها) به </a:t>
            </a:r>
            <a:r>
              <a:rPr lang="ar-SA" sz="2400" dirty="0" smtClean="0"/>
              <a:t>مثابه</a:t>
            </a:r>
            <a:r>
              <a:rPr lang="fa-IR" sz="2400" dirty="0" smtClean="0"/>
              <a:t>‌ي</a:t>
            </a:r>
            <a:r>
              <a:rPr lang="ar-SA" sz="2400" dirty="0" smtClean="0"/>
              <a:t> </a:t>
            </a:r>
            <a:r>
              <a:rPr lang="ar-SA" sz="2400" dirty="0"/>
              <a:t>بانک توسعه‌ای</a:t>
            </a:r>
            <a:endParaRPr lang="en-US" sz="2400" dirty="0">
              <a:cs typeface="+mn-cs"/>
            </a:endParaRP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581400"/>
          </a:xfrm>
        </p:spPr>
        <p:txBody>
          <a:bodyPr/>
          <a:lstStyle/>
          <a:p>
            <a:pPr eaLnBrk="1" hangingPunct="1"/>
            <a:endParaRPr lang="fa-IR" altLang="fa-IR" sz="1000" dirty="0">
              <a:solidFill>
                <a:srgbClr val="00B050"/>
              </a:solidFill>
            </a:endParaRPr>
          </a:p>
          <a:p>
            <a:pPr eaLnBrk="1" hangingPunct="1"/>
            <a:r>
              <a:rPr lang="fa-IR" dirty="0"/>
              <a:t>تخصیص</a:t>
            </a:r>
            <a:r>
              <a:rPr lang="ar-SA" dirty="0"/>
              <a:t> دوسطحی منابع</a:t>
            </a:r>
            <a:endParaRPr lang="fa-IR" dirty="0"/>
          </a:p>
          <a:p>
            <a:pPr lvl="1" eaLnBrk="1" hangingPunct="1"/>
            <a:r>
              <a:rPr lang="fa-IR" dirty="0"/>
              <a:t>املاک مسکونی ارزان‌قیمت و اقشار کم‌درآمد</a:t>
            </a:r>
          </a:p>
          <a:p>
            <a:pPr lvl="2" eaLnBrk="1" hangingPunct="1">
              <a:lnSpc>
                <a:spcPct val="150000"/>
              </a:lnSpc>
            </a:pPr>
            <a:r>
              <a:rPr lang="fa-IR" sz="1800" u="sng" dirty="0"/>
              <a:t>تأمین مالی ترکیبی (</a:t>
            </a:r>
            <a:r>
              <a:rPr lang="en-US" sz="1800" u="sng" dirty="0"/>
              <a:t>Blended </a:t>
            </a:r>
            <a:r>
              <a:rPr lang="en-US" sz="1800" u="sng" dirty="0" smtClean="0"/>
              <a:t>Finance</a:t>
            </a:r>
            <a:r>
              <a:rPr lang="fa-IR" sz="1800" u="sng" dirty="0"/>
              <a:t>) و یا ابزار اجاره به‌شرط تملیک برای خروج از </a:t>
            </a:r>
            <a:r>
              <a:rPr lang="fa-IR" sz="1800" u="sng" dirty="0" err="1"/>
              <a:t>تله‌ی</a:t>
            </a:r>
            <a:r>
              <a:rPr lang="fa-IR" sz="1800" u="sng" dirty="0"/>
              <a:t> فقر و  اولویت بندی بر مبنای طول </a:t>
            </a:r>
            <a:r>
              <a:rPr lang="fa-IR" sz="1800" u="sng" dirty="0" err="1"/>
              <a:t>دوره‌ی</a:t>
            </a:r>
            <a:r>
              <a:rPr lang="fa-IR" sz="1800" u="sng" dirty="0"/>
              <a:t> استیجار</a:t>
            </a:r>
            <a:endParaRPr lang="fa-IR" sz="1800" dirty="0"/>
          </a:p>
          <a:p>
            <a:pPr lvl="2" eaLnBrk="1" hangingPunct="1">
              <a:lnSpc>
                <a:spcPct val="150000"/>
              </a:lnSpc>
            </a:pPr>
            <a:r>
              <a:rPr lang="fa-IR" sz="1800" u="sng" dirty="0"/>
              <a:t>تجهیز تیم </a:t>
            </a:r>
            <a:r>
              <a:rPr lang="fa-IR" sz="1800" u="sng" dirty="0" err="1"/>
              <a:t>حرفه‌ای</a:t>
            </a:r>
            <a:r>
              <a:rPr lang="fa-IR" sz="1800" u="sng" dirty="0"/>
              <a:t> خرید متمرکز مصالح/واحدهای مسکونی</a:t>
            </a:r>
          </a:p>
          <a:p>
            <a:pPr lvl="1" eaLnBrk="1" hangingPunct="1"/>
            <a:r>
              <a:rPr lang="fa-IR" dirty="0"/>
              <a:t>املاک مسکونی/تجاری/اداری با قیمت‌های متوسط به بالا</a:t>
            </a:r>
            <a:endParaRPr lang="en-US" altLang="fa-I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50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ar-SA" sz="2400" dirty="0"/>
              <a:t>بانک مسکن (و زیربناها) به </a:t>
            </a:r>
            <a:r>
              <a:rPr lang="ar-SA" sz="2400" dirty="0" smtClean="0"/>
              <a:t>مثابه</a:t>
            </a:r>
            <a:r>
              <a:rPr lang="fa-IR" sz="2400" dirty="0" smtClean="0"/>
              <a:t>‌ي</a:t>
            </a:r>
            <a:r>
              <a:rPr lang="ar-SA" sz="2400" dirty="0" smtClean="0"/>
              <a:t> </a:t>
            </a:r>
            <a:r>
              <a:rPr lang="ar-SA" sz="2400" dirty="0"/>
              <a:t>بانک توسعه‌ای</a:t>
            </a:r>
            <a:endParaRPr lang="en-US" sz="2400" dirty="0">
              <a:cs typeface="+mn-cs"/>
            </a:endParaRP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eaLnBrk="1" hangingPunct="1"/>
            <a:r>
              <a:rPr lang="ar-SA" dirty="0"/>
              <a:t>مدیریت </a:t>
            </a:r>
            <a:r>
              <a:rPr lang="ar-SA" dirty="0" smtClean="0"/>
              <a:t>مواجه</a:t>
            </a:r>
            <a:r>
              <a:rPr lang="fa-IR" dirty="0"/>
              <a:t>‌ی</a:t>
            </a:r>
            <a:r>
              <a:rPr lang="ar-SA" dirty="0"/>
              <a:t> با شرایط حبس نقدینگی و راهکار</a:t>
            </a:r>
            <a:r>
              <a:rPr lang="fa-IR" dirty="0"/>
              <a:t>های</a:t>
            </a:r>
            <a:r>
              <a:rPr lang="ar-SA" dirty="0"/>
              <a:t> آن از زاویه</a:t>
            </a:r>
            <a:r>
              <a:rPr lang="fa-IR" dirty="0"/>
              <a:t>‌ی</a:t>
            </a:r>
            <a:r>
              <a:rPr lang="ar-SA" dirty="0"/>
              <a:t> مهندسی مالی</a:t>
            </a:r>
            <a:endParaRPr lang="fa-IR" dirty="0"/>
          </a:p>
          <a:p>
            <a:pPr eaLnBrk="1" hangingPunct="1"/>
            <a:endParaRPr lang="fa-IR" dirty="0"/>
          </a:p>
          <a:p>
            <a:pPr marL="977900" lvl="2" indent="-342900"/>
            <a:r>
              <a:rPr lang="fa-IR" dirty="0"/>
              <a:t>افزایش نقدشوندگی (تبدیل به اوراق بهادار کردن)</a:t>
            </a:r>
            <a:endParaRPr lang="en-US" dirty="0"/>
          </a:p>
          <a:p>
            <a:pPr marL="977900" lvl="2" indent="-342900"/>
            <a:r>
              <a:rPr lang="fa-IR" dirty="0"/>
              <a:t>بازآرایی (</a:t>
            </a:r>
            <a:r>
              <a:rPr lang="en-US" dirty="0"/>
              <a:t>restructuring</a:t>
            </a:r>
            <a:r>
              <a:rPr lang="fa-IR" dirty="0"/>
              <a:t>) </a:t>
            </a:r>
            <a:endParaRPr lang="en-US" dirty="0"/>
          </a:p>
          <a:p>
            <a:pPr marL="977900" lvl="2" indent="-342900"/>
            <a:r>
              <a:rPr lang="fa-IR" dirty="0" smtClean="0"/>
              <a:t>معامله‌پذیرنمودن </a:t>
            </a:r>
            <a:r>
              <a:rPr lang="fa-IR" dirty="0"/>
              <a:t>(</a:t>
            </a:r>
            <a:r>
              <a:rPr lang="fa-IR" dirty="0" smtClean="0"/>
              <a:t>بسته‌بندی </a:t>
            </a:r>
            <a:r>
              <a:rPr lang="fa-IR" dirty="0"/>
              <a:t>مجدد </a:t>
            </a:r>
            <a:r>
              <a:rPr lang="fa-IR" dirty="0" smtClean="0"/>
              <a:t>دارایی‌ها</a:t>
            </a:r>
            <a:r>
              <a:rPr lang="fa-IR" dirty="0"/>
              <a:t>)</a:t>
            </a:r>
            <a:endParaRPr lang="en-US" dirty="0"/>
          </a:p>
          <a:p>
            <a:pPr marL="977900" lvl="2" indent="-342900"/>
            <a:r>
              <a:rPr lang="fa-IR" dirty="0"/>
              <a:t>حل معضل کاهش درآمدزايي دارايي‌ها (صندوق </a:t>
            </a:r>
            <a:r>
              <a:rPr lang="fa-IR" dirty="0" smtClean="0"/>
              <a:t>اجاره‌ي </a:t>
            </a:r>
            <a:r>
              <a:rPr lang="fa-IR" dirty="0"/>
              <a:t>واحدها)</a:t>
            </a:r>
            <a:endParaRPr lang="en-US" dirty="0"/>
          </a:p>
          <a:p>
            <a:pPr eaLnBrk="1" hangingPunct="1"/>
            <a:endParaRPr lang="en-US" altLang="fa-I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101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ar-SA" sz="2400" dirty="0"/>
              <a:t>بانک مسکن (و زیربناها) به </a:t>
            </a:r>
            <a:r>
              <a:rPr lang="ar-SA" sz="2400" dirty="0" smtClean="0"/>
              <a:t>مثابه</a:t>
            </a:r>
            <a:r>
              <a:rPr lang="fa-IR" sz="2400" dirty="0" smtClean="0"/>
              <a:t>‌ي</a:t>
            </a:r>
            <a:r>
              <a:rPr lang="ar-SA" sz="2400" dirty="0" smtClean="0"/>
              <a:t> </a:t>
            </a:r>
            <a:r>
              <a:rPr lang="ar-SA" sz="2400" dirty="0"/>
              <a:t>بانک توسعه‌ای</a:t>
            </a:r>
            <a:endParaRPr lang="en-US" sz="2400" dirty="0">
              <a:cs typeface="+mn-cs"/>
            </a:endParaRP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ar-SA" sz="2400" dirty="0"/>
              <a:t>تحلیل داده‌ها و تولید و عرضه</a:t>
            </a:r>
            <a:r>
              <a:rPr lang="fa-IR" sz="2400" dirty="0"/>
              <a:t>‌ی</a:t>
            </a:r>
            <a:r>
              <a:rPr lang="ar-SA" sz="2400" dirty="0"/>
              <a:t> اطلاعات کاربردی</a:t>
            </a:r>
            <a:endParaRPr lang="fa-IR" sz="2400" dirty="0"/>
          </a:p>
          <a:p>
            <a:pPr eaLnBrk="1" hangingPunct="1"/>
            <a:r>
              <a:rPr lang="ar-SA" sz="2400" dirty="0"/>
              <a:t>بازطراحی نظام تجهیز منابع و طراحی محصولات و خدمات جدید بانکی</a:t>
            </a:r>
            <a:endParaRPr lang="fa-IR" sz="2400" dirty="0"/>
          </a:p>
          <a:p>
            <a:pPr lvl="1"/>
            <a:r>
              <a:rPr lang="ar-SA" sz="2400" dirty="0"/>
              <a:t>طراحی حساب‌های </a:t>
            </a:r>
            <a:r>
              <a:rPr lang="ar-SA" sz="2400" dirty="0" smtClean="0"/>
              <a:t>سپرده</a:t>
            </a:r>
            <a:r>
              <a:rPr lang="fa-IR" sz="2400" dirty="0" smtClean="0"/>
              <a:t>‌ي</a:t>
            </a:r>
            <a:r>
              <a:rPr lang="ar-SA" sz="2400" dirty="0" smtClean="0"/>
              <a:t> </a:t>
            </a:r>
            <a:r>
              <a:rPr lang="ar-SA" sz="2400" dirty="0"/>
              <a:t>سرمایه‌گذاری ویژه</a:t>
            </a:r>
            <a:r>
              <a:rPr lang="fa-IR" sz="2400" dirty="0"/>
              <a:t>‌ی </a:t>
            </a:r>
            <a:r>
              <a:rPr lang="ar-SA" sz="2400" dirty="0"/>
              <a:t>شاخصی</a:t>
            </a:r>
            <a:r>
              <a:rPr lang="fa-IR" sz="2400" dirty="0"/>
              <a:t> (طراحی سپرده با شاخص مسکن)</a:t>
            </a:r>
            <a:endParaRPr lang="en-US" sz="2400" dirty="0"/>
          </a:p>
          <a:p>
            <a:pPr lvl="1"/>
            <a:r>
              <a:rPr lang="ar-SA" sz="2400" dirty="0" smtClean="0"/>
              <a:t>توسعه</a:t>
            </a:r>
            <a:r>
              <a:rPr lang="fa-IR" sz="2400" dirty="0" smtClean="0"/>
              <a:t>‌ي</a:t>
            </a:r>
            <a:r>
              <a:rPr lang="ar-SA" sz="2400" dirty="0" smtClean="0"/>
              <a:t> </a:t>
            </a:r>
            <a:r>
              <a:rPr lang="ar-SA" sz="2400" dirty="0"/>
              <a:t>حساب امانی</a:t>
            </a:r>
            <a:r>
              <a:rPr lang="fa-IR" sz="2400" dirty="0"/>
              <a:t> (فقط </a:t>
            </a:r>
            <a:r>
              <a:rPr lang="fa-IR" sz="2400" dirty="0" err="1"/>
              <a:t>پیش‌فروش</a:t>
            </a:r>
            <a:r>
              <a:rPr lang="fa-IR" sz="2400" dirty="0"/>
              <a:t> نیست)</a:t>
            </a:r>
            <a:endParaRPr lang="en-US" sz="2400" dirty="0"/>
          </a:p>
          <a:p>
            <a:pPr lvl="1"/>
            <a:r>
              <a:rPr lang="ar-SA" sz="2400" dirty="0"/>
              <a:t>طراحی صندوق‌های سرمایه‌گذاری </a:t>
            </a:r>
            <a:r>
              <a:rPr lang="ar-SA" sz="2400" dirty="0" smtClean="0"/>
              <a:t>آربیتراژی</a:t>
            </a:r>
            <a:r>
              <a:rPr lang="fa-IR" sz="2400" dirty="0" smtClean="0"/>
              <a:t> (</a:t>
            </a:r>
            <a:r>
              <a:rPr lang="fa-IR" sz="2400" dirty="0"/>
              <a:t>انتقال سرمایه‌گذاری از بازارهای دارای حباب مثبت به بازار حباب  منفی)</a:t>
            </a:r>
          </a:p>
          <a:p>
            <a:pPr lvl="1"/>
            <a:r>
              <a:rPr lang="fa-IR" sz="2400" dirty="0" smtClean="0"/>
              <a:t>تسهیلگری ماده‌ي 138 مکرر </a:t>
            </a:r>
            <a:r>
              <a:rPr lang="fa-IR" sz="2400" dirty="0"/>
              <a:t>قانون </a:t>
            </a:r>
            <a:r>
              <a:rPr lang="fa-IR" sz="2400" dirty="0" smtClean="0"/>
              <a:t>مالیات‌ها</a:t>
            </a:r>
            <a:endParaRPr lang="fa-IR" sz="2400" dirty="0"/>
          </a:p>
          <a:p>
            <a:pPr lvl="1"/>
            <a:r>
              <a:rPr lang="fa-IR" sz="2400" dirty="0"/>
              <a:t>طراحی </a:t>
            </a:r>
            <a:r>
              <a:rPr lang="fa-IR" sz="2400" dirty="0" err="1"/>
              <a:t>نظام‌های</a:t>
            </a:r>
            <a:r>
              <a:rPr lang="fa-IR" sz="2400" dirty="0"/>
              <a:t> مسکن سالمندان</a:t>
            </a:r>
            <a:endParaRPr lang="en-US" sz="2400" dirty="0"/>
          </a:p>
          <a:p>
            <a:pPr eaLnBrk="1" hangingPunct="1"/>
            <a:endParaRPr lang="en-US" altLang="fa-IR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389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ar-SA" sz="2400" dirty="0"/>
              <a:t>بانک مسکن (و زیربناها) به </a:t>
            </a:r>
            <a:r>
              <a:rPr lang="ar-SA" sz="2400" dirty="0" smtClean="0"/>
              <a:t>مثابه</a:t>
            </a:r>
            <a:r>
              <a:rPr lang="fa-IR" sz="2400" dirty="0" smtClean="0"/>
              <a:t>‌ي</a:t>
            </a:r>
            <a:r>
              <a:rPr lang="ar-SA" sz="2400" dirty="0" smtClean="0"/>
              <a:t> </a:t>
            </a:r>
            <a:r>
              <a:rPr lang="ar-SA" sz="2400" dirty="0"/>
              <a:t>بانک توسعه‌ای</a:t>
            </a:r>
            <a:endParaRPr lang="en-US" sz="2400" dirty="0">
              <a:cs typeface="+mn-cs"/>
            </a:endParaRP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458200" cy="3657600"/>
          </a:xfrm>
        </p:spPr>
        <p:txBody>
          <a:bodyPr/>
          <a:lstStyle/>
          <a:p>
            <a:r>
              <a:rPr lang="ar-SA" dirty="0" smtClean="0"/>
              <a:t>ارا</a:t>
            </a:r>
            <a:r>
              <a:rPr lang="fa-IR" dirty="0" smtClean="0"/>
              <a:t>ئ</a:t>
            </a:r>
            <a:r>
              <a:rPr lang="ar-SA" dirty="0" smtClean="0"/>
              <a:t>ه</a:t>
            </a:r>
            <a:r>
              <a:rPr lang="fa-IR" dirty="0" smtClean="0"/>
              <a:t>‌ي</a:t>
            </a:r>
            <a:r>
              <a:rPr lang="ar-SA" dirty="0" smtClean="0"/>
              <a:t> </a:t>
            </a:r>
            <a:r>
              <a:rPr lang="ar-SA" dirty="0"/>
              <a:t>خدمات بیمه‌ای و </a:t>
            </a:r>
            <a:r>
              <a:rPr lang="ar-SA" dirty="0" smtClean="0"/>
              <a:t>شبه</a:t>
            </a:r>
            <a:r>
              <a:rPr lang="fa-IR" dirty="0" smtClean="0"/>
              <a:t>‌</a:t>
            </a:r>
            <a:r>
              <a:rPr lang="ar-SA" dirty="0" smtClean="0"/>
              <a:t>بیمه‌ای</a:t>
            </a:r>
            <a:endParaRPr lang="en-US" dirty="0"/>
          </a:p>
          <a:p>
            <a:pPr lvl="1"/>
            <a:r>
              <a:rPr lang="ar-SA" sz="2400" dirty="0"/>
              <a:t>سازوکار بیمه</a:t>
            </a:r>
            <a:r>
              <a:rPr lang="fa-IR" sz="2400" dirty="0"/>
              <a:t>‌ی</a:t>
            </a:r>
            <a:r>
              <a:rPr lang="ar-SA" sz="2400" dirty="0"/>
              <a:t> متقابل</a:t>
            </a:r>
            <a:r>
              <a:rPr lang="fa-IR" sz="2400" dirty="0"/>
              <a:t> </a:t>
            </a:r>
            <a:r>
              <a:rPr lang="fa-IR" sz="1400" dirty="0"/>
              <a:t>(مشابه </a:t>
            </a:r>
            <a:r>
              <a:rPr lang="fa-IR" sz="1400" dirty="0" smtClean="0"/>
              <a:t>بیمه‌های </a:t>
            </a:r>
            <a:r>
              <a:rPr lang="fa-IR" sz="1400" dirty="0"/>
              <a:t>کلوپ </a:t>
            </a:r>
            <a:r>
              <a:rPr lang="en-US" sz="1400" dirty="0"/>
              <a:t>P&amp;I</a:t>
            </a:r>
            <a:r>
              <a:rPr lang="fa-IR" sz="1400" dirty="0"/>
              <a:t>)</a:t>
            </a:r>
            <a:endParaRPr lang="en-US" sz="1400" dirty="0"/>
          </a:p>
          <a:p>
            <a:pPr lvl="1"/>
            <a:r>
              <a:rPr lang="ar-SA" sz="2400" dirty="0"/>
              <a:t>قابلیت  شبیه‌سازی محصولات بیمه</a:t>
            </a:r>
            <a:r>
              <a:rPr lang="fa-IR" sz="2400" dirty="0"/>
              <a:t>‌ی</a:t>
            </a:r>
            <a:r>
              <a:rPr lang="ar-SA" sz="2400" dirty="0"/>
              <a:t> عمر</a:t>
            </a:r>
            <a:r>
              <a:rPr lang="fa-IR" sz="2400" dirty="0"/>
              <a:t> </a:t>
            </a:r>
            <a:r>
              <a:rPr lang="fa-IR" sz="1400" dirty="0"/>
              <a:t>(ابزار عام)</a:t>
            </a:r>
            <a:endParaRPr lang="en-US" sz="1400" dirty="0"/>
          </a:p>
          <a:p>
            <a:pPr lvl="1"/>
            <a:r>
              <a:rPr lang="ar-SA" sz="2400" dirty="0"/>
              <a:t>ضمانت‌نامه</a:t>
            </a:r>
            <a:r>
              <a:rPr lang="fa-IR" sz="2400" dirty="0"/>
              <a:t>‌ی</a:t>
            </a:r>
            <a:r>
              <a:rPr lang="ar-SA" sz="2400" dirty="0"/>
              <a:t> بانکی در نقش بیمه‌نامه</a:t>
            </a:r>
            <a:endParaRPr lang="en-US" sz="2400" dirty="0"/>
          </a:p>
          <a:p>
            <a:pPr lvl="1"/>
            <a:r>
              <a:rPr lang="fa-IR" sz="2400" dirty="0"/>
              <a:t>بیمه‌ی نوسانات درآمدی </a:t>
            </a:r>
            <a:r>
              <a:rPr lang="fa-IR" sz="1200" dirty="0"/>
              <a:t>(</a:t>
            </a:r>
            <a:r>
              <a:rPr lang="fa-IR" sz="1400" dirty="0" smtClean="0"/>
              <a:t>پروژه‌های </a:t>
            </a:r>
            <a:r>
              <a:rPr lang="fa-IR" sz="1400" dirty="0"/>
              <a:t>زیرساختی، </a:t>
            </a:r>
            <a:r>
              <a:rPr lang="fa-IR" sz="1400" dirty="0" smtClean="0"/>
              <a:t>پروژه‌های </a:t>
            </a:r>
            <a:r>
              <a:rPr lang="en-US" sz="1400" dirty="0"/>
              <a:t>BOT</a:t>
            </a:r>
            <a:r>
              <a:rPr lang="fa-IR" sz="1400" dirty="0"/>
              <a:t> که شبیه </a:t>
            </a:r>
            <a:r>
              <a:rPr lang="en-US" sz="1400" dirty="0"/>
              <a:t>BOT ANNUITY </a:t>
            </a:r>
            <a:r>
              <a:rPr lang="fa-IR" sz="1400" dirty="0"/>
              <a:t> </a:t>
            </a:r>
            <a:r>
              <a:rPr lang="fa-IR" sz="1400" dirty="0" smtClean="0"/>
              <a:t>می‌شوند</a:t>
            </a:r>
            <a:r>
              <a:rPr lang="fa-IR" sz="1400" dirty="0"/>
              <a:t>)</a:t>
            </a:r>
            <a:endParaRPr lang="en-US" sz="1400" dirty="0"/>
          </a:p>
          <a:p>
            <a:pPr lvl="1"/>
            <a:r>
              <a:rPr lang="ar-SA" sz="2400" dirty="0"/>
              <a:t> افزایش ضریب نفوذ تعامل مؤثر با سیستم بیمه</a:t>
            </a:r>
            <a:endParaRPr lang="en-US" sz="2400" dirty="0"/>
          </a:p>
          <a:p>
            <a:pPr lvl="2"/>
            <a:r>
              <a:rPr lang="fa-IR" sz="2000" dirty="0" smtClean="0"/>
              <a:t>بیمه‌ي </a:t>
            </a:r>
            <a:r>
              <a:rPr lang="fa-IR" sz="2000" dirty="0"/>
              <a:t>مسکن الزامی هنگام اعطای تسهیلات</a:t>
            </a:r>
            <a:r>
              <a:rPr lang="fa-IR" sz="2000" dirty="0" smtClean="0"/>
              <a:t>/ بیمه‌ی </a:t>
            </a:r>
            <a:r>
              <a:rPr lang="fa-IR" sz="2000" dirty="0"/>
              <a:t>بدنه‌ی </a:t>
            </a:r>
            <a:r>
              <a:rPr lang="fa-IR" sz="2000" dirty="0" smtClean="0"/>
              <a:t>منعطف (آزادراه‌ها</a:t>
            </a:r>
            <a:r>
              <a:rPr lang="fa-IR" sz="2000" dirty="0"/>
              <a:t>)</a:t>
            </a:r>
          </a:p>
          <a:p>
            <a:pPr lvl="1" eaLnBrk="1" hangingPunct="1"/>
            <a:endParaRPr lang="en-US" altLang="fa-I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581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ar-SA" sz="2400" dirty="0"/>
              <a:t>بانک مسکن (و زیربناها) به </a:t>
            </a:r>
            <a:r>
              <a:rPr lang="ar-SA" sz="2400" dirty="0" smtClean="0"/>
              <a:t>مثابه</a:t>
            </a:r>
            <a:r>
              <a:rPr lang="fa-IR" sz="2400" dirty="0" smtClean="0"/>
              <a:t>‌ي</a:t>
            </a:r>
            <a:r>
              <a:rPr lang="ar-SA" sz="2400" dirty="0" smtClean="0"/>
              <a:t> </a:t>
            </a:r>
            <a:r>
              <a:rPr lang="ar-SA" sz="2400" dirty="0"/>
              <a:t>بانک توسعه‌ای</a:t>
            </a:r>
            <a:endParaRPr lang="en-US" sz="2400" dirty="0">
              <a:cs typeface="+mn-cs"/>
            </a:endParaRP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1752600" y="1752600"/>
            <a:ext cx="7086600" cy="4114800"/>
          </a:xfrm>
        </p:spPr>
        <p:txBody>
          <a:bodyPr/>
          <a:lstStyle/>
          <a:p>
            <a:r>
              <a:rPr lang="ar-SA" sz="2800" dirty="0"/>
              <a:t>طراحی ابزارهای بازار سرمایه‌ای</a:t>
            </a:r>
            <a:endParaRPr lang="en-US" sz="2800" dirty="0"/>
          </a:p>
          <a:p>
            <a:pPr lvl="1"/>
            <a:r>
              <a:rPr lang="fa-IR" sz="2400" dirty="0"/>
              <a:t>صندوق املاک و مستغلات با خدمات اجاره‌دهی غیرمستقیم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a-IR" sz="2400" dirty="0"/>
              <a:t>صندوق </a:t>
            </a:r>
            <a:r>
              <a:rPr lang="fa-IR" sz="2400" dirty="0" err="1"/>
              <a:t>پیش‌خرید</a:t>
            </a:r>
            <a:endParaRPr lang="fa-IR" sz="2400" dirty="0"/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fa-IR" sz="2000" dirty="0"/>
              <a:t>متنوع‌سازی بین سازندگان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a-IR" sz="2000" dirty="0"/>
              <a:t> (مدیریت ریسک)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fa-IR" sz="2000" dirty="0"/>
              <a:t>متنوع‌سازی در طول </a:t>
            </a:r>
            <a:r>
              <a:rPr lang="fa-IR" sz="2000" dirty="0" smtClean="0"/>
              <a:t>دوره‌ي </a:t>
            </a:r>
            <a:r>
              <a:rPr lang="fa-IR" sz="2000" dirty="0"/>
              <a:t>عمر ساخت</a:t>
            </a:r>
            <a:endParaRPr lang="en-US" sz="2000" dirty="0"/>
          </a:p>
          <a:p>
            <a:pPr lvl="1"/>
            <a:r>
              <a:rPr lang="ar-SA" sz="2400" dirty="0"/>
              <a:t>اوراق گواهی ظرفیت</a:t>
            </a:r>
            <a:r>
              <a:rPr lang="fa-IR" sz="2400" dirty="0"/>
              <a:t> </a:t>
            </a:r>
            <a:r>
              <a:rPr lang="fa-IR" sz="1400" dirty="0"/>
              <a:t>(</a:t>
            </a:r>
            <a:r>
              <a:rPr lang="fa-IR" sz="1400" dirty="0" smtClean="0"/>
              <a:t>زیرساخت‌ها</a:t>
            </a:r>
            <a:r>
              <a:rPr lang="fa-IR" sz="1400" dirty="0"/>
              <a:t>)</a:t>
            </a:r>
            <a:endParaRPr lang="en-US" sz="1200" dirty="0"/>
          </a:p>
          <a:p>
            <a:pPr lvl="1"/>
            <a:r>
              <a:rPr lang="ar-SA" sz="2400" dirty="0"/>
              <a:t>اوراق</a:t>
            </a:r>
            <a:r>
              <a:rPr lang="en-US" sz="2400" dirty="0"/>
              <a:t>‌</a:t>
            </a:r>
            <a:r>
              <a:rPr lang="ar-SA" sz="2400" dirty="0"/>
              <a:t>بهادارسازی وام‌های بانکی و </a:t>
            </a:r>
            <a:endParaRPr lang="fa-IR" sz="2400" dirty="0" smtClean="0"/>
          </a:p>
          <a:p>
            <a:pPr marL="457200" lvl="1" indent="0">
              <a:buNone/>
            </a:pPr>
            <a:r>
              <a:rPr lang="fa-IR" sz="2400" dirty="0" smtClean="0"/>
              <a:t>    </a:t>
            </a:r>
            <a:r>
              <a:rPr lang="ar-SA" sz="2400" dirty="0" smtClean="0"/>
              <a:t>قراردادهای </a:t>
            </a:r>
            <a:r>
              <a:rPr lang="ar-SA" sz="2400" dirty="0"/>
              <a:t>مبتنی بر مکانیسم </a:t>
            </a:r>
            <a:r>
              <a:rPr lang="en-US" sz="2400" dirty="0"/>
              <a:t>BOT Annuity</a:t>
            </a:r>
            <a:r>
              <a:rPr lang="ar-SA" sz="2400" dirty="0"/>
              <a:t> </a:t>
            </a:r>
            <a:endParaRPr lang="fa-IR" sz="2400" dirty="0" smtClean="0"/>
          </a:p>
          <a:p>
            <a:pPr marL="457200" lvl="1" indent="0">
              <a:buNone/>
            </a:pPr>
            <a:r>
              <a:rPr lang="fa-IR" sz="2400" dirty="0" smtClean="0"/>
              <a:t>     </a:t>
            </a:r>
            <a:r>
              <a:rPr lang="ar-SA" sz="2400" dirty="0" smtClean="0"/>
              <a:t>و </a:t>
            </a:r>
            <a:r>
              <a:rPr lang="en-US" sz="2400" dirty="0"/>
              <a:t>LPVR</a:t>
            </a:r>
            <a:r>
              <a:rPr lang="fa-IR" sz="1400" dirty="0" smtClean="0"/>
              <a:t>(</a:t>
            </a:r>
            <a:r>
              <a:rPr lang="en-US" sz="1400" dirty="0"/>
              <a:t>l</a:t>
            </a:r>
            <a:r>
              <a:rPr lang="en-US" sz="1400" dirty="0" smtClean="0"/>
              <a:t>east </a:t>
            </a:r>
            <a:r>
              <a:rPr lang="en-US" sz="1400" dirty="0"/>
              <a:t>present value of revenue</a:t>
            </a:r>
            <a:r>
              <a:rPr lang="fa-IR" sz="1400" dirty="0"/>
              <a:t>)</a:t>
            </a:r>
            <a:endParaRPr lang="en-US" sz="1400" dirty="0"/>
          </a:p>
          <a:p>
            <a:pPr lvl="2" eaLnBrk="1" hangingPunct="1"/>
            <a:endParaRPr lang="en-US" altLang="fa-IR" sz="1800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1000"/>
            <a:ext cx="2991786" cy="2388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985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ar-SA" sz="2400" dirty="0"/>
              <a:t>بانک مسکن (و زیربناها) به </a:t>
            </a:r>
            <a:r>
              <a:rPr lang="ar-SA" sz="2400" dirty="0" smtClean="0"/>
              <a:t>مثابه</a:t>
            </a:r>
            <a:r>
              <a:rPr lang="fa-IR" sz="2400" dirty="0" smtClean="0"/>
              <a:t>‌ي</a:t>
            </a:r>
            <a:r>
              <a:rPr lang="ar-SA" sz="2400" dirty="0" smtClean="0"/>
              <a:t> </a:t>
            </a:r>
            <a:r>
              <a:rPr lang="ar-SA" sz="2400" dirty="0"/>
              <a:t>بانک توسعه‌ای</a:t>
            </a:r>
            <a:endParaRPr lang="en-US" sz="2400" dirty="0">
              <a:cs typeface="+mn-cs"/>
            </a:endParaRP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077200" cy="4191000"/>
          </a:xfrm>
        </p:spPr>
        <p:txBody>
          <a:bodyPr/>
          <a:lstStyle/>
          <a:p>
            <a:pPr eaLnBrk="1" hangingPunct="1"/>
            <a:r>
              <a:rPr lang="ar-SA" sz="2800" dirty="0"/>
              <a:t>تأمین مالی مستقیم و غیرمستقیم گروه پروژه‌ها</a:t>
            </a:r>
            <a:endParaRPr lang="fa-IR" sz="2800" dirty="0"/>
          </a:p>
          <a:p>
            <a:pPr lvl="1"/>
            <a:r>
              <a:rPr lang="ar-SA" sz="2400" dirty="0"/>
              <a:t>اثر بستر(</a:t>
            </a:r>
            <a:r>
              <a:rPr lang="en-US" sz="2400" dirty="0"/>
              <a:t>platform effect</a:t>
            </a:r>
            <a:r>
              <a:rPr lang="ar-SA" sz="2400" dirty="0"/>
              <a:t>)و لزوم توجه به آن در تدوین راهبر</a:t>
            </a:r>
            <a:r>
              <a:rPr lang="fa-IR" sz="2400" dirty="0"/>
              <a:t>د</a:t>
            </a:r>
            <a:r>
              <a:rPr lang="ar-SA" sz="2400" dirty="0"/>
              <a:t>های حوزه</a:t>
            </a:r>
            <a:r>
              <a:rPr lang="fa-IR" sz="2400" dirty="0"/>
              <a:t>‌ی</a:t>
            </a:r>
            <a:r>
              <a:rPr lang="ar-SA" sz="2400" dirty="0"/>
              <a:t> شهرسازی و حمل‌ونقل</a:t>
            </a:r>
            <a:r>
              <a:rPr lang="fa-IR" sz="2400" dirty="0"/>
              <a:t> </a:t>
            </a:r>
            <a:r>
              <a:rPr lang="fa-IR" sz="1400" dirty="0"/>
              <a:t>(</a:t>
            </a:r>
            <a:r>
              <a:rPr lang="fa-IR" sz="1400" dirty="0" err="1"/>
              <a:t>چرخه‌های</a:t>
            </a:r>
            <a:r>
              <a:rPr lang="fa-IR" sz="1400" dirty="0"/>
              <a:t> خود تقویت گر)</a:t>
            </a:r>
            <a:endParaRPr lang="en-US" sz="1400" dirty="0"/>
          </a:p>
          <a:p>
            <a:pPr lvl="1"/>
            <a:r>
              <a:rPr lang="ar-SA" sz="2400" dirty="0"/>
              <a:t>تصاحب منافع </a:t>
            </a:r>
            <a:r>
              <a:rPr lang="fa-IR" sz="2400" dirty="0"/>
              <a:t>جانبی </a:t>
            </a:r>
            <a:r>
              <a:rPr lang="ar-SA" sz="2400" dirty="0"/>
              <a:t>ناشی از پروژه‌های زیرساختی </a:t>
            </a:r>
            <a:endParaRPr lang="fa-IR" sz="2400" dirty="0"/>
          </a:p>
          <a:p>
            <a:pPr lvl="2"/>
            <a:r>
              <a:rPr lang="ar-SA" sz="2000" dirty="0"/>
              <a:t>طراحی ابزار حق مالکیت قابل‌انتقال</a:t>
            </a:r>
            <a:r>
              <a:rPr lang="fa-IR" sz="2000" dirty="0"/>
              <a:t> در طول زمان</a:t>
            </a:r>
            <a:endParaRPr lang="en-US" sz="2000" dirty="0"/>
          </a:p>
          <a:p>
            <a:pPr lvl="1"/>
            <a:r>
              <a:rPr lang="ar-SA" sz="2400" dirty="0"/>
              <a:t>تأمین مالی خوشه‌ای و مدل‌های تقویت متقابل</a:t>
            </a:r>
            <a:endParaRPr lang="en-US" sz="2400" dirty="0"/>
          </a:p>
          <a:p>
            <a:pPr lvl="1"/>
            <a:r>
              <a:rPr lang="ar-SA" sz="2400" dirty="0"/>
              <a:t>بیمه</a:t>
            </a:r>
            <a:r>
              <a:rPr lang="fa-IR" sz="2400" dirty="0"/>
              <a:t>‌ی</a:t>
            </a:r>
            <a:r>
              <a:rPr lang="ar-SA" sz="2400" dirty="0"/>
              <a:t> خوشه‌ای همه‌یاهیچ</a:t>
            </a:r>
            <a:endParaRPr lang="en-US" sz="2400" dirty="0"/>
          </a:p>
          <a:p>
            <a:pPr lvl="1"/>
            <a:r>
              <a:rPr lang="ar-SA" sz="2400" dirty="0"/>
              <a:t>تأمین</a:t>
            </a:r>
            <a:r>
              <a:rPr lang="fa-IR" sz="2400" dirty="0"/>
              <a:t>‌</a:t>
            </a:r>
            <a:r>
              <a:rPr lang="ar-SA" sz="2400" dirty="0"/>
              <a:t>مالی اسکان موقت و مدل دومرحله‌ای رقابتی </a:t>
            </a:r>
            <a:r>
              <a:rPr lang="fa-IR" sz="2400" dirty="0"/>
              <a:t>با اعطای </a:t>
            </a:r>
            <a:r>
              <a:rPr lang="fa-IR" sz="2400" dirty="0" smtClean="0"/>
              <a:t>حق‌تقدم قابل‌معامله </a:t>
            </a:r>
            <a:r>
              <a:rPr lang="fa-IR" sz="1600" dirty="0"/>
              <a:t>(</a:t>
            </a:r>
            <a:r>
              <a:rPr lang="ar-SA" sz="1600" dirty="0"/>
              <a:t>بهسازی بافت‌های فرسوده</a:t>
            </a:r>
            <a:r>
              <a:rPr lang="fa-IR" sz="1600" dirty="0" smtClean="0"/>
              <a:t>)</a:t>
            </a:r>
            <a:endParaRPr lang="en-US" altLang="fa-IR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389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ar-SA" sz="2400" dirty="0"/>
              <a:t>بانک مسکن (و زیربناها) به </a:t>
            </a:r>
            <a:r>
              <a:rPr lang="ar-SA" sz="2400" dirty="0" smtClean="0"/>
              <a:t>مثابه</a:t>
            </a:r>
            <a:r>
              <a:rPr lang="fa-IR" sz="2400" dirty="0" smtClean="0"/>
              <a:t>‌ي</a:t>
            </a:r>
            <a:r>
              <a:rPr lang="ar-SA" sz="2400" dirty="0" smtClean="0"/>
              <a:t> </a:t>
            </a:r>
            <a:r>
              <a:rPr lang="ar-SA" sz="2400" dirty="0"/>
              <a:t>بانک توسعه‌ای</a:t>
            </a:r>
            <a:endParaRPr lang="en-US" sz="2400" dirty="0">
              <a:cs typeface="+mn-cs"/>
            </a:endParaRP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3797300" y="2749966"/>
            <a:ext cx="5334000" cy="3574634"/>
          </a:xfrm>
        </p:spPr>
        <p:txBody>
          <a:bodyPr/>
          <a:lstStyle/>
          <a:p>
            <a:r>
              <a:rPr lang="ar-SA" sz="2800" dirty="0" smtClean="0"/>
              <a:t>ارا</a:t>
            </a:r>
            <a:r>
              <a:rPr lang="fa-IR" sz="2800" dirty="0" smtClean="0"/>
              <a:t>ئ</a:t>
            </a:r>
            <a:r>
              <a:rPr lang="ar-SA" sz="2800" dirty="0" smtClean="0"/>
              <a:t>ه</a:t>
            </a:r>
            <a:r>
              <a:rPr lang="fa-IR" sz="2800" dirty="0" smtClean="0"/>
              <a:t>‌ي</a:t>
            </a:r>
            <a:r>
              <a:rPr lang="ar-SA" sz="2800" dirty="0" smtClean="0"/>
              <a:t> </a:t>
            </a:r>
            <a:r>
              <a:rPr lang="ar-SA" sz="2800" dirty="0"/>
              <a:t>خدمات در </a:t>
            </a:r>
            <a:r>
              <a:rPr lang="ar-SA" sz="2800" dirty="0" smtClean="0"/>
              <a:t>حوزه</a:t>
            </a:r>
            <a:r>
              <a:rPr lang="fa-IR" sz="2800" dirty="0" smtClean="0"/>
              <a:t>‌ي</a:t>
            </a:r>
            <a:r>
              <a:rPr lang="ar-SA" sz="2800" dirty="0" smtClean="0"/>
              <a:t> </a:t>
            </a:r>
            <a:r>
              <a:rPr lang="ar-SA" sz="2800" dirty="0"/>
              <a:t>تسهیلگری</a:t>
            </a:r>
            <a:endParaRPr lang="en-US" sz="2800" dirty="0"/>
          </a:p>
          <a:p>
            <a:pPr lvl="1"/>
            <a:r>
              <a:rPr lang="ar-SA" sz="2200" dirty="0"/>
              <a:t>تسهیل پروژه‌های ساختمانی و زیربنایی بدون آورده</a:t>
            </a:r>
            <a:r>
              <a:rPr lang="fa-IR" sz="2200" dirty="0"/>
              <a:t>‌ی</a:t>
            </a:r>
            <a:r>
              <a:rPr lang="ar-SA" sz="2200" dirty="0"/>
              <a:t> نقدی</a:t>
            </a:r>
            <a:endParaRPr lang="en-US" sz="2200" dirty="0"/>
          </a:p>
          <a:p>
            <a:pPr lvl="1"/>
            <a:r>
              <a:rPr lang="ar-SA" sz="2200" dirty="0"/>
              <a:t>مکانیسم تسهیل</a:t>
            </a:r>
            <a:r>
              <a:rPr lang="ar-SA" sz="2200" dirty="0" smtClean="0"/>
              <a:t>/</a:t>
            </a:r>
            <a:r>
              <a:rPr lang="fa-IR" sz="2200" dirty="0" smtClean="0"/>
              <a:t> </a:t>
            </a:r>
            <a:r>
              <a:rPr lang="ar-SA" sz="2200" dirty="0" smtClean="0"/>
              <a:t>تحدید </a:t>
            </a:r>
            <a:r>
              <a:rPr lang="ar-SA" sz="2200" dirty="0"/>
              <a:t>اعطای مجدد تسهیلات  و مدیریت رفتار تسهیلات</a:t>
            </a:r>
            <a:r>
              <a:rPr lang="fa-IR" sz="2200" dirty="0"/>
              <a:t>‌</a:t>
            </a:r>
            <a:r>
              <a:rPr lang="ar-SA" sz="2200" dirty="0"/>
              <a:t>گیرندگان</a:t>
            </a:r>
            <a:r>
              <a:rPr lang="fa-IR" sz="2200" dirty="0"/>
              <a:t> (مبتنی بر </a:t>
            </a:r>
            <a:r>
              <a:rPr lang="fa-IR" sz="2200" dirty="0" smtClean="0"/>
              <a:t>نظریه‌ي بازی‌ها</a:t>
            </a:r>
            <a:r>
              <a:rPr lang="fa-IR" sz="2200" dirty="0"/>
              <a:t>)</a:t>
            </a:r>
            <a:endParaRPr lang="en-US" sz="2200" dirty="0"/>
          </a:p>
          <a:p>
            <a:pPr lvl="1"/>
            <a:r>
              <a:rPr lang="ar-SA" sz="2200" dirty="0"/>
              <a:t>توسعه</a:t>
            </a:r>
            <a:r>
              <a:rPr lang="fa-IR" sz="2200" dirty="0"/>
              <a:t>‌ی</a:t>
            </a:r>
            <a:r>
              <a:rPr lang="ar-SA" sz="2200" dirty="0"/>
              <a:t> طرح گرامین بانک در دل مؤسسات پس‌انداز و وام</a:t>
            </a:r>
            <a:endParaRPr lang="en-US" sz="2200" dirty="0"/>
          </a:p>
          <a:p>
            <a:pPr lvl="1" eaLnBrk="1" hangingPunct="1"/>
            <a:endParaRPr lang="en-US" altLang="fa-IR" sz="2000" dirty="0">
              <a:solidFill>
                <a:srgbClr val="00B05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219200"/>
            <a:ext cx="4343400" cy="3359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5101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ar-SA" sz="2400" dirty="0"/>
              <a:t>بانک مسکن (و زیربناها) به </a:t>
            </a:r>
            <a:r>
              <a:rPr lang="ar-SA" sz="2400" dirty="0" smtClean="0"/>
              <a:t>مثابه</a:t>
            </a:r>
            <a:r>
              <a:rPr lang="fa-IR" sz="2400" dirty="0" smtClean="0"/>
              <a:t>‌ي</a:t>
            </a:r>
            <a:r>
              <a:rPr lang="ar-SA" sz="2400" dirty="0" smtClean="0"/>
              <a:t> </a:t>
            </a:r>
            <a:r>
              <a:rPr lang="ar-SA" sz="2400" dirty="0"/>
              <a:t>بانک توسعه‌ای</a:t>
            </a:r>
            <a:endParaRPr lang="en-US" sz="2400" dirty="0">
              <a:cs typeface="+mn-cs"/>
            </a:endParaRP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458200" cy="2667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ar-SA" dirty="0"/>
              <a:t>تسهیلگری در </a:t>
            </a:r>
            <a:r>
              <a:rPr lang="ar-SA" dirty="0" smtClean="0"/>
              <a:t>حوزه</a:t>
            </a:r>
            <a:r>
              <a:rPr lang="fa-IR" dirty="0" smtClean="0"/>
              <a:t>‌ی</a:t>
            </a:r>
            <a:r>
              <a:rPr lang="ar-SA" dirty="0" smtClean="0"/>
              <a:t> </a:t>
            </a:r>
            <a:r>
              <a:rPr lang="ar-SA" dirty="0"/>
              <a:t>ابزارهای بازار سرمایه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fa-IR" sz="2400" dirty="0"/>
              <a:t>ایجاد زیرساخت‌های </a:t>
            </a:r>
            <a:r>
              <a:rPr lang="fa-IR" sz="2400" dirty="0" smtClean="0"/>
              <a:t>عرضه‌ي خصوصی </a:t>
            </a:r>
            <a:r>
              <a:rPr lang="fa-IR" sz="1400" dirty="0" smtClean="0"/>
              <a:t>(</a:t>
            </a:r>
            <a:r>
              <a:rPr lang="en-US" sz="1400" dirty="0"/>
              <a:t>private placement</a:t>
            </a:r>
            <a:r>
              <a:rPr lang="fa-IR" sz="1400" dirty="0" smtClean="0"/>
              <a:t>) </a:t>
            </a:r>
            <a:r>
              <a:rPr lang="fa-IR" sz="2400" dirty="0" smtClean="0"/>
              <a:t>ابزارهای </a:t>
            </a:r>
            <a:r>
              <a:rPr lang="fa-IR" sz="2400" dirty="0"/>
              <a:t>مالی</a:t>
            </a:r>
            <a:endParaRPr lang="en-US" sz="2400" dirty="0"/>
          </a:p>
          <a:p>
            <a:pPr lvl="1">
              <a:lnSpc>
                <a:spcPct val="150000"/>
              </a:lnSpc>
            </a:pPr>
            <a:r>
              <a:rPr lang="ar-SA" sz="2400" dirty="0"/>
              <a:t>مکانیسم‌های </a:t>
            </a:r>
            <a:r>
              <a:rPr lang="ar-SA" sz="2400" dirty="0" smtClean="0"/>
              <a:t>خودانتظام </a:t>
            </a:r>
            <a:r>
              <a:rPr lang="ar-SA" sz="2400" dirty="0"/>
              <a:t>و لغو قوانین محدودکننده</a:t>
            </a:r>
            <a:r>
              <a:rPr lang="en-US" sz="2400" dirty="0"/>
              <a:t> </a:t>
            </a:r>
            <a:r>
              <a:rPr lang="fa-IR" sz="2400" dirty="0"/>
              <a:t> </a:t>
            </a:r>
            <a:r>
              <a:rPr lang="fa-IR" sz="1400" dirty="0"/>
              <a:t>(کل زنجیره </a:t>
            </a:r>
            <a:r>
              <a:rPr lang="fa-IR" sz="1400" dirty="0" err="1"/>
              <a:t>تأمین‌مالی</a:t>
            </a:r>
            <a:r>
              <a:rPr lang="fa-IR" sz="1400" dirty="0"/>
              <a:t> شود)</a:t>
            </a:r>
            <a:endParaRPr lang="en-US" sz="1200" dirty="0"/>
          </a:p>
          <a:p>
            <a:pPr lvl="1">
              <a:lnSpc>
                <a:spcPct val="150000"/>
              </a:lnSpc>
            </a:pPr>
            <a:r>
              <a:rPr lang="ar-SA" sz="2400" dirty="0"/>
              <a:t>تعیین بانک مسکن به‌عنوان بانک عامل صندوق </a:t>
            </a:r>
            <a:r>
              <a:rPr lang="ar-SA" sz="2400" dirty="0" smtClean="0"/>
              <a:t>توسعه</a:t>
            </a:r>
            <a:r>
              <a:rPr lang="fa-IR" sz="2400" dirty="0" smtClean="0"/>
              <a:t>‌ي</a:t>
            </a:r>
            <a:r>
              <a:rPr lang="ar-SA" sz="2400" dirty="0" smtClean="0"/>
              <a:t> </a:t>
            </a:r>
            <a:r>
              <a:rPr lang="ar-SA" sz="2400" dirty="0"/>
              <a:t>ملی در حوزه</a:t>
            </a:r>
            <a:r>
              <a:rPr lang="fa-IR" sz="2400" dirty="0"/>
              <a:t>‌ی</a:t>
            </a:r>
            <a:r>
              <a:rPr lang="ar-SA" sz="2400" dirty="0"/>
              <a:t> مسکن و حمل‌ونقل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854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ar-SA" sz="2400" dirty="0"/>
              <a:t>بانک مسکن</a:t>
            </a:r>
            <a:r>
              <a:rPr lang="fa-IR" sz="2400" dirty="0"/>
              <a:t> (و زیربناها)</a:t>
            </a:r>
            <a:r>
              <a:rPr lang="ar-SA" sz="2400" dirty="0"/>
              <a:t> به </a:t>
            </a:r>
            <a:r>
              <a:rPr lang="ar-SA" sz="2400" dirty="0" smtClean="0"/>
              <a:t>مثابه</a:t>
            </a:r>
            <a:r>
              <a:rPr lang="fa-IR" sz="2400" dirty="0" smtClean="0"/>
              <a:t>‌ي</a:t>
            </a:r>
            <a:r>
              <a:rPr lang="ar-SA" sz="2400" dirty="0" smtClean="0"/>
              <a:t> </a:t>
            </a:r>
            <a:r>
              <a:rPr lang="ar-SA" sz="2400" dirty="0"/>
              <a:t>بانک توسعه‌ای</a:t>
            </a:r>
            <a:endParaRPr lang="en-US" sz="2400" dirty="0">
              <a:cs typeface="+mn-cs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153400" cy="4724400"/>
          </a:xfrm>
        </p:spPr>
        <p:txBody>
          <a:bodyPr/>
          <a:lstStyle/>
          <a:p>
            <a:pPr lvl="1" algn="r">
              <a:lnSpc>
                <a:spcPct val="100000"/>
              </a:lnSpc>
              <a:spcBef>
                <a:spcPts val="0"/>
              </a:spcBef>
            </a:pPr>
            <a:r>
              <a:rPr lang="fa-IR" altLang="fa-IR" dirty="0"/>
              <a:t>کارکردهای اصلی:</a:t>
            </a:r>
          </a:p>
          <a:p>
            <a:pPr lvl="2" algn="r">
              <a:lnSpc>
                <a:spcPct val="100000"/>
              </a:lnSpc>
              <a:spcBef>
                <a:spcPts val="0"/>
              </a:spcBef>
            </a:pPr>
            <a:r>
              <a:rPr lang="ar-SA" altLang="fa-IR" dirty="0"/>
              <a:t>تجهيز منابع مالي بلندمدت و كم</a:t>
            </a:r>
            <a:r>
              <a:rPr lang="fa-IR" altLang="fa-IR" dirty="0"/>
              <a:t>‌</a:t>
            </a:r>
            <a:r>
              <a:rPr lang="ar-SA" altLang="fa-IR" dirty="0"/>
              <a:t>هزينه</a:t>
            </a:r>
            <a:r>
              <a:rPr lang="fa-IR" altLang="fa-IR" dirty="0"/>
              <a:t> برای بسط رفاه و تولید بیشتر کالاهای عمومی</a:t>
            </a:r>
          </a:p>
          <a:p>
            <a:pPr lvl="2" algn="r">
              <a:lnSpc>
                <a:spcPct val="100000"/>
              </a:lnSpc>
              <a:spcBef>
                <a:spcPts val="0"/>
              </a:spcBef>
            </a:pPr>
            <a:r>
              <a:rPr lang="fa-IR" altLang="fa-IR" dirty="0" err="1"/>
              <a:t>چاره‌جویی</a:t>
            </a:r>
            <a:r>
              <a:rPr lang="fa-IR" altLang="fa-IR" dirty="0"/>
              <a:t> برای موارد </a:t>
            </a:r>
            <a:r>
              <a:rPr lang="ar-SA" altLang="fa-IR" dirty="0"/>
              <a:t>شکست بازار</a:t>
            </a:r>
            <a:endParaRPr lang="fa-IR" altLang="fa-IR" dirty="0"/>
          </a:p>
          <a:p>
            <a:pPr lvl="2" algn="r">
              <a:lnSpc>
                <a:spcPct val="100000"/>
              </a:lnSpc>
              <a:spcBef>
                <a:spcPts val="0"/>
              </a:spcBef>
            </a:pPr>
            <a:r>
              <a:rPr lang="fa-IR" altLang="fa-IR" dirty="0"/>
              <a:t>نقش </a:t>
            </a:r>
            <a:r>
              <a:rPr lang="fa-IR" altLang="fa-IR" dirty="0" smtClean="0"/>
              <a:t>ضدنوسانات </a:t>
            </a:r>
            <a:r>
              <a:rPr lang="fa-IR" altLang="fa-IR" dirty="0"/>
              <a:t>و چرخه‌های تجاری </a:t>
            </a:r>
          </a:p>
          <a:p>
            <a:pPr lvl="2" algn="r">
              <a:lnSpc>
                <a:spcPct val="100000"/>
              </a:lnSpc>
              <a:spcBef>
                <a:spcPts val="0"/>
              </a:spcBef>
            </a:pPr>
            <a:endParaRPr lang="fa-IR" altLang="fa-IR" sz="800" dirty="0"/>
          </a:p>
          <a:p>
            <a:pPr lvl="1" algn="r">
              <a:lnSpc>
                <a:spcPct val="100000"/>
              </a:lnSpc>
              <a:spcBef>
                <a:spcPts val="0"/>
              </a:spcBef>
            </a:pPr>
            <a:r>
              <a:rPr lang="fa-IR" altLang="fa-IR" dirty="0"/>
              <a:t>اهداف </a:t>
            </a:r>
            <a:r>
              <a:rPr lang="ar-SA" altLang="fa-IR" dirty="0"/>
              <a:t>بانکداری توسعه‌ای </a:t>
            </a:r>
            <a:r>
              <a:rPr lang="fa-IR" altLang="fa-IR" dirty="0"/>
              <a:t>بر اساس </a:t>
            </a:r>
            <a:r>
              <a:rPr lang="fa-IR" altLang="fa-IR" dirty="0" err="1"/>
              <a:t>پیشینه‌ی</a:t>
            </a:r>
            <a:r>
              <a:rPr lang="fa-IR" altLang="fa-IR" dirty="0"/>
              <a:t> تاریخی</a:t>
            </a:r>
          </a:p>
          <a:p>
            <a:pPr lvl="2" algn="r">
              <a:lnSpc>
                <a:spcPct val="100000"/>
              </a:lnSpc>
              <a:spcBef>
                <a:spcPts val="0"/>
              </a:spcBef>
            </a:pPr>
            <a:r>
              <a:rPr lang="ar-SA" altLang="fa-IR" dirty="0"/>
              <a:t>بازسازي ويراني‌هاي جنگ</a:t>
            </a:r>
            <a:r>
              <a:rPr lang="fa-IR" altLang="fa-IR" dirty="0"/>
              <a:t> جهانی</a:t>
            </a:r>
            <a:r>
              <a:rPr lang="ar-SA" altLang="fa-IR" dirty="0"/>
              <a:t>، </a:t>
            </a:r>
            <a:r>
              <a:rPr lang="ar-SA" altLang="fa-IR" dirty="0" smtClean="0"/>
              <a:t>عقلايي</a:t>
            </a:r>
            <a:r>
              <a:rPr lang="fa-IR" altLang="fa-IR" dirty="0" smtClean="0"/>
              <a:t>‌</a:t>
            </a:r>
            <a:r>
              <a:rPr lang="ar-SA" altLang="fa-IR" dirty="0" smtClean="0"/>
              <a:t>کردن </a:t>
            </a:r>
            <a:r>
              <a:rPr lang="ar-SA" altLang="fa-IR" dirty="0"/>
              <a:t>فعاليت صنايع و رفع آثار ناشي از بحران‌هاي اقتصادي</a:t>
            </a:r>
            <a:endParaRPr lang="fa-IR" altLang="fa-IR" dirty="0"/>
          </a:p>
          <a:p>
            <a:pPr lvl="2" algn="r">
              <a:lnSpc>
                <a:spcPct val="100000"/>
              </a:lnSpc>
              <a:spcBef>
                <a:spcPts val="0"/>
              </a:spcBef>
            </a:pPr>
            <a:r>
              <a:rPr lang="ar-SA" altLang="fa-IR" dirty="0"/>
              <a:t> در اقتصاد بازارهای نوظهور، به‌عنوان منبع اصلی اعتبارات بلندمدت، ضمانت وام‌ها و </a:t>
            </a:r>
            <a:r>
              <a:rPr lang="fa-IR" altLang="fa-IR" dirty="0" err="1"/>
              <a:t>ارائه‌ی</a:t>
            </a:r>
            <a:r>
              <a:rPr lang="fa-IR" altLang="fa-IR" dirty="0"/>
              <a:t> </a:t>
            </a:r>
            <a:r>
              <a:rPr lang="ar-SA" altLang="fa-IR" dirty="0"/>
              <a:t>دیگر خدمات مالی </a:t>
            </a:r>
            <a:endParaRPr lang="fa-IR" altLang="fa-IR" dirty="0"/>
          </a:p>
          <a:p>
            <a:pPr lvl="2" algn="r">
              <a:lnSpc>
                <a:spcPct val="100000"/>
              </a:lnSpc>
              <a:spcBef>
                <a:spcPts val="0"/>
              </a:spcBef>
            </a:pPr>
            <a:r>
              <a:rPr lang="fa-IR" altLang="fa-IR" dirty="0" smtClean="0"/>
              <a:t>ارائه‌ي </a:t>
            </a:r>
            <a:r>
              <a:rPr lang="fa-IR" altLang="fa-IR" dirty="0"/>
              <a:t>خدمات مالی به بخش‌هایی که تحت عنوان بخش‌های استراتژیک اقتصاد شناخته می‌شوند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ar-SA" sz="2400" dirty="0"/>
              <a:t>بانک مسکن (و زیربناها) به </a:t>
            </a:r>
            <a:r>
              <a:rPr lang="ar-SA" sz="2400" dirty="0" smtClean="0"/>
              <a:t>مثابه</a:t>
            </a:r>
            <a:r>
              <a:rPr lang="fa-IR" sz="2400" dirty="0" smtClean="0"/>
              <a:t>‌ي</a:t>
            </a:r>
            <a:r>
              <a:rPr lang="ar-SA" sz="2400" dirty="0" smtClean="0"/>
              <a:t> </a:t>
            </a:r>
            <a:r>
              <a:rPr lang="ar-SA" sz="2400" dirty="0"/>
              <a:t>بانک توسعه‌ای</a:t>
            </a:r>
            <a:endParaRPr lang="en-US" sz="2400" dirty="0">
              <a:cs typeface="+mn-cs"/>
            </a:endParaRP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458200" cy="3657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ar-SA" dirty="0"/>
              <a:t>تعریف نقش </a:t>
            </a:r>
            <a:r>
              <a:rPr lang="ar-SA" dirty="0" smtClean="0"/>
              <a:t>شبه</a:t>
            </a:r>
            <a:r>
              <a:rPr lang="fa-IR" dirty="0" smtClean="0"/>
              <a:t>‌</a:t>
            </a:r>
            <a:r>
              <a:rPr lang="ar-SA" dirty="0" smtClean="0"/>
              <a:t>نظارتی </a:t>
            </a:r>
            <a:r>
              <a:rPr lang="ar-SA" dirty="0"/>
              <a:t>برای بانک مسکن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ar-SA" dirty="0"/>
              <a:t>ویژه‌سازی ابزارهای بورسی، بانکی و بیمه‌ای</a:t>
            </a:r>
            <a:endParaRPr lang="fa-IR" dirty="0"/>
          </a:p>
          <a:p>
            <a:pPr lvl="1">
              <a:lnSpc>
                <a:spcPct val="100000"/>
              </a:lnSpc>
            </a:pPr>
            <a:r>
              <a:rPr lang="ar-SA" dirty="0"/>
              <a:t>رتبه‌سنجی اعتباری</a:t>
            </a:r>
            <a:r>
              <a:rPr lang="fa-IR" sz="1400" dirty="0"/>
              <a:t>(</a:t>
            </a:r>
            <a:r>
              <a:rPr lang="en-US" sz="1400" dirty="0"/>
              <a:t>credit scoring</a:t>
            </a:r>
            <a:r>
              <a:rPr lang="fa-IR" sz="1400" dirty="0"/>
              <a:t>-کمک به کارآمدی بازار اجاره-کمک به </a:t>
            </a:r>
            <a:r>
              <a:rPr lang="fa-IR" sz="1400" dirty="0" smtClean="0"/>
              <a:t>تجهیز </a:t>
            </a:r>
            <a:r>
              <a:rPr lang="fa-IR" sz="1400" dirty="0"/>
              <a:t>منابع)</a:t>
            </a:r>
            <a:endParaRPr lang="en-US" sz="1400" dirty="0"/>
          </a:p>
          <a:p>
            <a:pPr lvl="1">
              <a:lnSpc>
                <a:spcPct val="100000"/>
              </a:lnSpc>
            </a:pPr>
            <a:r>
              <a:rPr lang="ar-SA" dirty="0"/>
              <a:t>ثبت و ردگیری فعالیت‌های </a:t>
            </a:r>
            <a:r>
              <a:rPr lang="ar-SA" dirty="0" smtClean="0"/>
              <a:t>حوزه</a:t>
            </a:r>
            <a:r>
              <a:rPr lang="fa-IR" dirty="0" smtClean="0"/>
              <a:t>‌ي</a:t>
            </a:r>
            <a:r>
              <a:rPr lang="ar-SA" dirty="0" smtClean="0"/>
              <a:t> </a:t>
            </a:r>
            <a:r>
              <a:rPr lang="ar-SA" dirty="0"/>
              <a:t>مسکن و زیرساخت</a:t>
            </a:r>
            <a:r>
              <a:rPr lang="fa-IR" dirty="0"/>
              <a:t> </a:t>
            </a:r>
            <a:r>
              <a:rPr lang="fa-IR" sz="1400" dirty="0"/>
              <a:t>(</a:t>
            </a:r>
            <a:r>
              <a:rPr lang="fa-IR" sz="1400" dirty="0" err="1"/>
              <a:t>بانک‌های</a:t>
            </a:r>
            <a:r>
              <a:rPr lang="fa-IR" sz="1400" dirty="0"/>
              <a:t> اطلاعاتی)</a:t>
            </a:r>
            <a:r>
              <a:rPr lang="ar-SA" sz="1400" dirty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851019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ar-SA" sz="2400" dirty="0"/>
              <a:t>بانک مسکن (و زیربناها) به </a:t>
            </a:r>
            <a:r>
              <a:rPr lang="ar-SA" sz="2400" dirty="0" smtClean="0"/>
              <a:t>مثابه</a:t>
            </a:r>
            <a:r>
              <a:rPr lang="fa-IR" sz="2400" dirty="0" smtClean="0"/>
              <a:t>‌ي</a:t>
            </a:r>
            <a:r>
              <a:rPr lang="ar-SA" sz="2400" dirty="0" smtClean="0"/>
              <a:t> </a:t>
            </a:r>
            <a:r>
              <a:rPr lang="ar-SA" sz="2400" dirty="0"/>
              <a:t>بانک توسعه‌ای</a:t>
            </a:r>
            <a:endParaRPr lang="en-US" sz="2400" dirty="0">
              <a:cs typeface="+mn-cs"/>
            </a:endParaRP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2895600"/>
          </a:xfrm>
        </p:spPr>
        <p:txBody>
          <a:bodyPr/>
          <a:lstStyle/>
          <a:p>
            <a:pPr eaLnBrk="1" hangingPunct="1"/>
            <a:r>
              <a:rPr lang="ar-SA" dirty="0"/>
              <a:t>مدیریت ریسک و بهبود بازار اوراق رهنی  از طریق تاخت نکول اعتباری</a:t>
            </a:r>
            <a:endParaRPr lang="fa-IR" dirty="0"/>
          </a:p>
          <a:p>
            <a:pPr lvl="2" eaLnBrk="1" hangingPunct="1"/>
            <a:r>
              <a:rPr lang="en-US" altLang="fa-IR" dirty="0">
                <a:solidFill>
                  <a:srgbClr val="00B050"/>
                </a:solidFill>
              </a:rPr>
              <a:t>CDS, synthetic MBS, …</a:t>
            </a:r>
            <a:endParaRPr lang="fa-IR" altLang="fa-IR" dirty="0">
              <a:solidFill>
                <a:srgbClr val="00B050"/>
              </a:solidFill>
            </a:endParaRPr>
          </a:p>
          <a:p>
            <a:pPr marL="571500" indent="-457200" eaLnBrk="1" hangingPunct="1"/>
            <a:r>
              <a:rPr lang="fa-IR" dirty="0"/>
              <a:t>تعدیل دوره‌های تورمی و رونق و رکود در </a:t>
            </a:r>
            <a:r>
              <a:rPr lang="fa-IR" dirty="0" smtClean="0"/>
              <a:t>حوزه‌ي مسکن</a:t>
            </a:r>
            <a:endParaRPr lang="en-US" altLang="fa-IR" dirty="0">
              <a:solidFill>
                <a:srgbClr val="00B05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91668317"/>
              </p:ext>
            </p:extLst>
          </p:nvPr>
        </p:nvGraphicFramePr>
        <p:xfrm>
          <a:off x="0" y="4191000"/>
          <a:ext cx="46482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75819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ar-SA" sz="2400" dirty="0"/>
              <a:t>بانک مسکن (و زیربناها) به </a:t>
            </a:r>
            <a:r>
              <a:rPr lang="ar-SA" sz="2400" dirty="0" smtClean="0"/>
              <a:t>مثابه</a:t>
            </a:r>
            <a:r>
              <a:rPr lang="fa-IR" sz="2400" dirty="0" smtClean="0"/>
              <a:t>‌ي</a:t>
            </a:r>
            <a:r>
              <a:rPr lang="ar-SA" sz="2400" dirty="0" smtClean="0"/>
              <a:t> </a:t>
            </a:r>
            <a:r>
              <a:rPr lang="ar-SA" sz="2400" dirty="0"/>
              <a:t>بانک توسعه‌ای</a:t>
            </a:r>
            <a:endParaRPr lang="en-US" sz="2400" dirty="0">
              <a:cs typeface="+mn-cs"/>
            </a:endParaRP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001000" cy="2895600"/>
          </a:xfrm>
        </p:spPr>
        <p:txBody>
          <a:bodyPr/>
          <a:lstStyle/>
          <a:p>
            <a:pPr eaLnBrk="1" hangingPunct="1"/>
            <a:r>
              <a:rPr lang="fa-IR" sz="2400" dirty="0" smtClean="0">
                <a:solidFill>
                  <a:schemeClr val="tx1"/>
                </a:solidFill>
              </a:rPr>
              <a:t>عدم‌ارائه‌ي </a:t>
            </a:r>
            <a:r>
              <a:rPr lang="fa-IR" sz="2400" dirty="0">
                <a:solidFill>
                  <a:schemeClr val="tx1"/>
                </a:solidFill>
              </a:rPr>
              <a:t>تسهیلات به املاک با رشد قیمتی بیش از تورم</a:t>
            </a:r>
          </a:p>
          <a:p>
            <a:pPr eaLnBrk="1" hangingPunct="1"/>
            <a:r>
              <a:rPr lang="fa-IR" altLang="fa-IR" sz="2400" dirty="0" smtClean="0">
                <a:solidFill>
                  <a:schemeClr val="tx1"/>
                </a:solidFill>
              </a:rPr>
              <a:t>ارائه‌ي </a:t>
            </a:r>
            <a:r>
              <a:rPr lang="fa-IR" altLang="fa-IR" sz="2400" dirty="0">
                <a:solidFill>
                  <a:schemeClr val="tx1"/>
                </a:solidFill>
              </a:rPr>
              <a:t>تسهیلات ویژه به پروژه‌های با ساختار هزینه‌ای شفاف </a:t>
            </a:r>
            <a:r>
              <a:rPr lang="fa-IR" altLang="fa-IR" sz="1400" dirty="0">
                <a:solidFill>
                  <a:schemeClr val="tx1"/>
                </a:solidFill>
              </a:rPr>
              <a:t>(حسابداری </a:t>
            </a:r>
            <a:r>
              <a:rPr lang="fa-IR" altLang="fa-IR" sz="1400" dirty="0" smtClean="0">
                <a:solidFill>
                  <a:schemeClr val="tx1"/>
                </a:solidFill>
              </a:rPr>
              <a:t>قیمت‌تمام‌شده‌ي </a:t>
            </a:r>
            <a:r>
              <a:rPr lang="fa-IR" altLang="fa-IR" sz="1400" dirty="0">
                <a:solidFill>
                  <a:schemeClr val="tx1"/>
                </a:solidFill>
              </a:rPr>
              <a:t>شفاف)</a:t>
            </a:r>
          </a:p>
          <a:p>
            <a:pPr eaLnBrk="1" hangingPunct="1"/>
            <a:r>
              <a:rPr lang="fa-IR" altLang="fa-IR" sz="2400" dirty="0">
                <a:solidFill>
                  <a:schemeClr val="tx1"/>
                </a:solidFill>
              </a:rPr>
              <a:t>اخذ مالیات تصاعدی از درصدهای بالای سود و </a:t>
            </a:r>
            <a:r>
              <a:rPr lang="fa-IR" altLang="fa-IR" sz="2400" dirty="0" err="1">
                <a:solidFill>
                  <a:schemeClr val="tx1"/>
                </a:solidFill>
              </a:rPr>
              <a:t>کانالیزه‌سازی</a:t>
            </a:r>
            <a:r>
              <a:rPr lang="fa-IR" altLang="fa-IR" sz="2400" dirty="0">
                <a:solidFill>
                  <a:schemeClr val="tx1"/>
                </a:solidFill>
              </a:rPr>
              <a:t> آن به سمت تولید و </a:t>
            </a:r>
            <a:r>
              <a:rPr lang="fa-IR" altLang="fa-IR" sz="2400" dirty="0" err="1">
                <a:solidFill>
                  <a:schemeClr val="tx1"/>
                </a:solidFill>
              </a:rPr>
              <a:t>عرضه‌ی</a:t>
            </a:r>
            <a:r>
              <a:rPr lang="fa-IR" altLang="fa-IR" sz="2400" dirty="0">
                <a:solidFill>
                  <a:schemeClr val="tx1"/>
                </a:solidFill>
              </a:rPr>
              <a:t> ملک/مصالح</a:t>
            </a:r>
          </a:p>
          <a:p>
            <a:pPr eaLnBrk="1" hangingPunct="1"/>
            <a:r>
              <a:rPr lang="fa-IR" altLang="fa-IR" sz="2400" dirty="0">
                <a:solidFill>
                  <a:schemeClr val="tx1"/>
                </a:solidFill>
              </a:rPr>
              <a:t>رصد فصلی قیمت مسکن و </a:t>
            </a:r>
            <a:r>
              <a:rPr lang="fa-IR" altLang="fa-IR" sz="2400" dirty="0" smtClean="0">
                <a:solidFill>
                  <a:schemeClr val="tx1"/>
                </a:solidFill>
              </a:rPr>
              <a:t>ارائه‌ي طرح‌های </a:t>
            </a:r>
            <a:r>
              <a:rPr lang="fa-IR" altLang="fa-IR" sz="2400" dirty="0">
                <a:solidFill>
                  <a:schemeClr val="tx1"/>
                </a:solidFill>
              </a:rPr>
              <a:t>اصلاحی و تعویق/تسریع دو </a:t>
            </a:r>
            <a:r>
              <a:rPr lang="fa-IR" altLang="fa-IR" sz="2400" dirty="0" smtClean="0">
                <a:solidFill>
                  <a:schemeClr val="tx1"/>
                </a:solidFill>
              </a:rPr>
              <a:t>مقوله‌ي </a:t>
            </a:r>
            <a:r>
              <a:rPr lang="fa-IR" altLang="fa-IR" sz="2400" dirty="0">
                <a:solidFill>
                  <a:schemeClr val="tx1"/>
                </a:solidFill>
              </a:rPr>
              <a:t>خرید/ساخت </a:t>
            </a:r>
          </a:p>
          <a:p>
            <a:pPr eaLnBrk="1" hangingPunct="1"/>
            <a:endParaRPr lang="fa-IR" altLang="fa-IR" sz="2400" dirty="0">
              <a:solidFill>
                <a:schemeClr val="tx1"/>
              </a:solidFill>
            </a:endParaRPr>
          </a:p>
          <a:p>
            <a:pPr eaLnBrk="1" hangingPunct="1"/>
            <a:endParaRPr lang="en-US" altLang="fa-I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5819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ar-SA" sz="2400" dirty="0"/>
              <a:t>بانک مسکن (و زیربناها) به </a:t>
            </a:r>
            <a:r>
              <a:rPr lang="ar-SA" sz="2400" dirty="0" smtClean="0"/>
              <a:t>مثابه</a:t>
            </a:r>
            <a:r>
              <a:rPr lang="fa-IR" sz="2400" dirty="0" smtClean="0"/>
              <a:t>‌ي</a:t>
            </a:r>
            <a:r>
              <a:rPr lang="ar-SA" sz="2400" dirty="0" smtClean="0"/>
              <a:t> </a:t>
            </a:r>
            <a:r>
              <a:rPr lang="ar-SA" sz="2400" dirty="0"/>
              <a:t>بانک توسعه‌ای</a:t>
            </a:r>
            <a:endParaRPr lang="en-US" sz="2400" dirty="0">
              <a:cs typeface="+mn-cs"/>
            </a:endParaRP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001000" cy="2819400"/>
          </a:xfrm>
        </p:spPr>
        <p:txBody>
          <a:bodyPr/>
          <a:lstStyle/>
          <a:p>
            <a:pPr eaLnBrk="1" hangingPunct="1"/>
            <a:r>
              <a:rPr lang="fa-IR" altLang="fa-IR" sz="2400" dirty="0">
                <a:solidFill>
                  <a:schemeClr val="tx1"/>
                </a:solidFill>
              </a:rPr>
              <a:t>افزایش </a:t>
            </a:r>
            <a:r>
              <a:rPr lang="fa-IR" altLang="fa-IR" sz="2400" dirty="0" smtClean="0">
                <a:solidFill>
                  <a:schemeClr val="tx1"/>
                </a:solidFill>
              </a:rPr>
              <a:t>عرضه‌ي </a:t>
            </a:r>
            <a:r>
              <a:rPr lang="fa-IR" altLang="fa-IR" sz="2400" dirty="0">
                <a:solidFill>
                  <a:schemeClr val="tx1"/>
                </a:solidFill>
              </a:rPr>
              <a:t>زمین و فضای ساخت </a:t>
            </a:r>
            <a:r>
              <a:rPr lang="fa-IR" altLang="fa-IR" sz="1400" dirty="0">
                <a:solidFill>
                  <a:schemeClr val="tx1"/>
                </a:solidFill>
              </a:rPr>
              <a:t>(سیاست </a:t>
            </a:r>
            <a:r>
              <a:rPr lang="fa-IR" altLang="fa-IR" sz="1400" dirty="0" smtClean="0">
                <a:solidFill>
                  <a:schemeClr val="tx1"/>
                </a:solidFill>
              </a:rPr>
              <a:t>عرضه‌ي </a:t>
            </a:r>
            <a:r>
              <a:rPr lang="fa-IR" altLang="fa-IR" sz="1400" dirty="0">
                <a:solidFill>
                  <a:schemeClr val="tx1"/>
                </a:solidFill>
              </a:rPr>
              <a:t>زمین)</a:t>
            </a:r>
          </a:p>
          <a:p>
            <a:pPr eaLnBrk="1" hangingPunct="1"/>
            <a:r>
              <a:rPr lang="fa-IR" altLang="fa-IR" sz="2400" dirty="0">
                <a:solidFill>
                  <a:schemeClr val="tx1"/>
                </a:solidFill>
              </a:rPr>
              <a:t>تقویت بازار اجاره: مشوق مالیاتی/محصولات بانکی مرتبط/تشویق اجاره داری بلندمدت/تشویق به عرضه‌ی املاک و فضاهای مازاد/اعتبارسنجی مالک-مستأجر/تثبیت </a:t>
            </a:r>
            <a:r>
              <a:rPr lang="fa-IR" altLang="fa-IR" sz="2400" dirty="0" smtClean="0">
                <a:solidFill>
                  <a:schemeClr val="tx1"/>
                </a:solidFill>
              </a:rPr>
              <a:t>رابطه‌ي </a:t>
            </a:r>
            <a:r>
              <a:rPr lang="fa-IR" altLang="fa-IR" sz="2400" dirty="0">
                <a:solidFill>
                  <a:schemeClr val="tx1"/>
                </a:solidFill>
              </a:rPr>
              <a:t>قیمت ملک-مبلغ اجاره</a:t>
            </a:r>
          </a:p>
          <a:p>
            <a:pPr eaLnBrk="1" hangingPunct="1"/>
            <a:r>
              <a:rPr lang="fa-IR" altLang="fa-IR" sz="2400" dirty="0">
                <a:solidFill>
                  <a:schemeClr val="tx1"/>
                </a:solidFill>
              </a:rPr>
              <a:t>سرمایه</a:t>
            </a:r>
            <a:r>
              <a:rPr lang="fa-IR" altLang="fa-IR" sz="2400" dirty="0"/>
              <a:t>‌</a:t>
            </a:r>
            <a:r>
              <a:rPr lang="fa-IR" altLang="fa-IR" sz="2400" dirty="0">
                <a:solidFill>
                  <a:schemeClr val="tx1"/>
                </a:solidFill>
              </a:rPr>
              <a:t>گذاری در </a:t>
            </a:r>
            <a:r>
              <a:rPr lang="fa-IR" altLang="fa-IR" sz="2400" dirty="0" smtClean="0">
                <a:solidFill>
                  <a:schemeClr val="tx1"/>
                </a:solidFill>
              </a:rPr>
              <a:t>شیوه‌های </a:t>
            </a:r>
            <a:r>
              <a:rPr lang="fa-IR" altLang="fa-IR" sz="2400" dirty="0">
                <a:solidFill>
                  <a:schemeClr val="tx1"/>
                </a:solidFill>
              </a:rPr>
              <a:t>تکنولوژی </a:t>
            </a:r>
            <a:r>
              <a:rPr lang="fa-IR" altLang="fa-IR" sz="2400" dirty="0" smtClean="0">
                <a:solidFill>
                  <a:schemeClr val="tx1"/>
                </a:solidFill>
              </a:rPr>
              <a:t>براي </a:t>
            </a:r>
            <a:r>
              <a:rPr lang="fa-IR" altLang="fa-IR" sz="2400" dirty="0">
                <a:solidFill>
                  <a:schemeClr val="tx1"/>
                </a:solidFill>
              </a:rPr>
              <a:t>تولید مصالح/ساختمان و مصالح </a:t>
            </a:r>
            <a:r>
              <a:rPr lang="fa-IR" altLang="fa-IR" sz="2400" dirty="0" smtClean="0">
                <a:solidFill>
                  <a:schemeClr val="tx1"/>
                </a:solidFill>
              </a:rPr>
              <a:t>دانش‌بنیان</a:t>
            </a:r>
            <a:endParaRPr lang="fa-IR" altLang="fa-IR" sz="2400" dirty="0">
              <a:solidFill>
                <a:schemeClr val="tx1"/>
              </a:solidFill>
            </a:endParaRPr>
          </a:p>
          <a:p>
            <a:pPr eaLnBrk="1" hangingPunct="1"/>
            <a:endParaRPr lang="en-US" altLang="fa-I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0159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ar-SA" sz="2400" dirty="0"/>
              <a:t>بانک مسکن (و زیربناها) به </a:t>
            </a:r>
            <a:r>
              <a:rPr lang="ar-SA" sz="2400" dirty="0" smtClean="0"/>
              <a:t>مثابه</a:t>
            </a:r>
            <a:r>
              <a:rPr lang="fa-IR" sz="2400" dirty="0" smtClean="0"/>
              <a:t>‌ي</a:t>
            </a:r>
            <a:r>
              <a:rPr lang="ar-SA" sz="2400" dirty="0" smtClean="0"/>
              <a:t> </a:t>
            </a:r>
            <a:r>
              <a:rPr lang="ar-SA" sz="2400" dirty="0"/>
              <a:t>بانک توسعه‌ای</a:t>
            </a:r>
            <a:endParaRPr lang="en-US" sz="2400" dirty="0">
              <a:cs typeface="+mn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ساختار سازمانی پیشنهادی بانک مسکن</a:t>
            </a:r>
            <a:endParaRPr lang="fa-IR" dirty="0"/>
          </a:p>
          <a:p>
            <a:endParaRPr lang="fa-IR" dirty="0"/>
          </a:p>
        </p:txBody>
      </p:sp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62200"/>
            <a:ext cx="805379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22838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-152400" y="1600200"/>
            <a:ext cx="8915400" cy="1828800"/>
          </a:xfrm>
        </p:spPr>
        <p:txBody>
          <a:bodyPr/>
          <a:lstStyle/>
          <a:p>
            <a:pPr algn="ctr" eaLnBrk="1" hangingPunct="1"/>
            <a:r>
              <a:rPr lang="fa-IR" altLang="fa-IR" sz="6000" dirty="0">
                <a:solidFill>
                  <a:schemeClr val="tx1"/>
                </a:solidFill>
              </a:rPr>
              <a:t>با سپاس از توجه شما</a:t>
            </a:r>
            <a:endParaRPr lang="en-US" altLang="fa-IR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ar-SA" sz="2400" dirty="0"/>
              <a:t>بانک مسکن (و زیربناها) به </a:t>
            </a:r>
            <a:r>
              <a:rPr lang="ar-SA" sz="2400" dirty="0" smtClean="0"/>
              <a:t>مثابه</a:t>
            </a:r>
            <a:r>
              <a:rPr lang="fa-IR" sz="2400" dirty="0" smtClean="0"/>
              <a:t>‌ي</a:t>
            </a:r>
            <a:r>
              <a:rPr lang="ar-SA" sz="2400" dirty="0" smtClean="0"/>
              <a:t> </a:t>
            </a:r>
            <a:r>
              <a:rPr lang="ar-SA" sz="2400" dirty="0"/>
              <a:t>بانک توسعه‌ای</a:t>
            </a:r>
            <a:endParaRPr lang="en-US" sz="2400" dirty="0">
              <a:cs typeface="+mn-cs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algn="r" eaLnBrk="1" hangingPunct="1">
              <a:lnSpc>
                <a:spcPct val="150000"/>
              </a:lnSpc>
              <a:defRPr/>
            </a:pPr>
            <a:r>
              <a:rPr lang="fa-IR" altLang="fa-IR" dirty="0"/>
              <a:t>مالکیت</a:t>
            </a:r>
            <a:r>
              <a:rPr lang="ar-SA" altLang="fa-IR" dirty="0"/>
              <a:t> در بانک‌های توسعه‌ای و حاکمیت شرکتی</a:t>
            </a:r>
            <a:endParaRPr lang="fa-IR" altLang="fa-IR" dirty="0"/>
          </a:p>
          <a:p>
            <a:pPr lvl="1" algn="r" eaLnBrk="1" hangingPunct="1">
              <a:lnSpc>
                <a:spcPct val="150000"/>
              </a:lnSpc>
              <a:defRPr/>
            </a:pPr>
            <a:r>
              <a:rPr lang="ar-SA" altLang="fa-IR" dirty="0"/>
              <a:t>مالکیت در بانك‌ها</a:t>
            </a:r>
            <a:r>
              <a:rPr lang="fa-IR" altLang="fa-IR" dirty="0"/>
              <a:t>ی</a:t>
            </a:r>
            <a:r>
              <a:rPr lang="ar-SA" altLang="fa-IR" dirty="0"/>
              <a:t> توسعه‌ای</a:t>
            </a:r>
            <a:endParaRPr lang="fa-IR" altLang="fa-IR" dirty="0"/>
          </a:p>
          <a:p>
            <a:pPr marL="457200" lvl="1" indent="0" algn="r" eaLnBrk="1" hangingPunct="1">
              <a:buNone/>
              <a:defRPr/>
            </a:pPr>
            <a:r>
              <a:rPr lang="fa-IR" altLang="fa-IR" sz="2000" dirty="0"/>
              <a:t>بین‌المللی/دولت مرکزی/ دولت محلی</a:t>
            </a:r>
            <a:r>
              <a:rPr lang="fa-IR" altLang="fa-IR" sz="2000" dirty="0" smtClean="0"/>
              <a:t>/ </a:t>
            </a:r>
          </a:p>
          <a:p>
            <a:pPr marL="457200" lvl="1" indent="0" algn="r" eaLnBrk="1" hangingPunct="1">
              <a:buNone/>
              <a:defRPr/>
            </a:pPr>
            <a:r>
              <a:rPr lang="fa-IR" altLang="fa-IR" sz="2000" dirty="0" smtClean="0"/>
              <a:t>خصوصی/ترکیبی</a:t>
            </a:r>
            <a:endParaRPr lang="en-US" altLang="fa-IR" sz="2000" dirty="0"/>
          </a:p>
          <a:p>
            <a:pPr marL="457200" lvl="1" indent="0" algn="r" eaLnBrk="1" hangingPunct="1">
              <a:buNone/>
              <a:defRPr/>
            </a:pPr>
            <a:endParaRPr lang="fa-IR" altLang="fa-IR" sz="2000" dirty="0"/>
          </a:p>
          <a:p>
            <a:pPr marL="457200" lvl="1" indent="0" algn="r" eaLnBrk="1" hangingPunct="1">
              <a:buNone/>
              <a:defRPr/>
            </a:pPr>
            <a:r>
              <a:rPr lang="fa-IR" altLang="fa-IR" sz="2000" dirty="0"/>
              <a:t>دستیابی به چهار هدف اصلي ايفاي مسئوليت </a:t>
            </a:r>
            <a:endParaRPr lang="fa-IR" altLang="fa-IR" sz="2000" dirty="0" smtClean="0"/>
          </a:p>
          <a:p>
            <a:pPr marL="457200" lvl="1" indent="0" algn="r" eaLnBrk="1" hangingPunct="1">
              <a:buNone/>
              <a:defRPr/>
            </a:pPr>
            <a:r>
              <a:rPr lang="fa-IR" altLang="fa-IR" sz="2000" dirty="0" smtClean="0"/>
              <a:t>پاسخ‌گويي، شفافيت، عدالت، انصاف و </a:t>
            </a:r>
          </a:p>
          <a:p>
            <a:pPr marL="457200" lvl="1" indent="0" algn="r" eaLnBrk="1" hangingPunct="1">
              <a:buNone/>
              <a:defRPr/>
            </a:pPr>
            <a:r>
              <a:rPr lang="fa-IR" altLang="fa-IR" sz="2000" dirty="0" smtClean="0"/>
              <a:t>رعايت </a:t>
            </a:r>
            <a:r>
              <a:rPr lang="fa-IR" altLang="fa-IR" sz="2000" dirty="0"/>
              <a:t>حقوق ذی‌نفعان </a:t>
            </a:r>
          </a:p>
          <a:p>
            <a:pPr marL="457200" lvl="1" indent="0" algn="r" eaLnBrk="1" hangingPunct="1">
              <a:buNone/>
              <a:defRPr/>
            </a:pPr>
            <a:endParaRPr lang="fa-IR" altLang="fa-IR" sz="2000" dirty="0"/>
          </a:p>
        </p:txBody>
      </p:sp>
      <p:pic>
        <p:nvPicPr>
          <p:cNvPr id="2048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" y="3200400"/>
            <a:ext cx="3276600" cy="334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ar-SA" sz="2400" dirty="0"/>
              <a:t>بانک مسکن (و زیربناها) به </a:t>
            </a:r>
            <a:r>
              <a:rPr lang="ar-SA" sz="2400" dirty="0" smtClean="0"/>
              <a:t>مثابه</a:t>
            </a:r>
            <a:r>
              <a:rPr lang="fa-IR" sz="2400" dirty="0" smtClean="0"/>
              <a:t>‌ي</a:t>
            </a:r>
            <a:r>
              <a:rPr lang="ar-SA" sz="2400" dirty="0" smtClean="0"/>
              <a:t> </a:t>
            </a:r>
            <a:r>
              <a:rPr lang="ar-SA" sz="2400" dirty="0"/>
              <a:t>بانک توسعه‌ای</a:t>
            </a:r>
            <a:endParaRPr lang="en-US" sz="2400" dirty="0">
              <a:cs typeface="+mn-cs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eaLnBrk="1" hangingPunct="1">
              <a:lnSpc>
                <a:spcPct val="150000"/>
              </a:lnSpc>
            </a:pPr>
            <a:r>
              <a:rPr lang="fa-IR" altLang="fa-IR" dirty="0"/>
              <a:t>حاکمیت شرکتی در  </a:t>
            </a:r>
            <a:r>
              <a:rPr lang="ar-SA" altLang="fa-IR" dirty="0"/>
              <a:t>بانك‌ها</a:t>
            </a:r>
            <a:r>
              <a:rPr lang="fa-IR" altLang="fa-IR" dirty="0"/>
              <a:t>ی</a:t>
            </a:r>
            <a:r>
              <a:rPr lang="ar-SA" altLang="fa-IR" dirty="0"/>
              <a:t> توسعه‌ای</a:t>
            </a:r>
            <a:endParaRPr lang="fa-IR" altLang="fa-IR" dirty="0"/>
          </a:p>
          <a:p>
            <a:pPr lvl="2">
              <a:lnSpc>
                <a:spcPct val="150000"/>
              </a:lnSpc>
            </a:pPr>
            <a:r>
              <a:rPr lang="fa-IR" altLang="fa-IR" dirty="0"/>
              <a:t>شفافیت در سیاست‏های اعطای تسهیلات</a:t>
            </a:r>
            <a:endParaRPr lang="en-US" altLang="fa-IR" dirty="0"/>
          </a:p>
          <a:p>
            <a:pPr lvl="2"/>
            <a:r>
              <a:rPr lang="fa-IR" altLang="fa-IR" dirty="0"/>
              <a:t>تلاش برای استقرار چارچوب حسابرسی مستقل</a:t>
            </a:r>
            <a:endParaRPr lang="en-US" altLang="fa-IR" dirty="0"/>
          </a:p>
          <a:p>
            <a:pPr lvl="2"/>
            <a:r>
              <a:rPr lang="fa-IR" altLang="fa-IR" dirty="0"/>
              <a:t>استقرار شیوه‌های مدیریت ریسک</a:t>
            </a:r>
          </a:p>
          <a:p>
            <a:pPr lvl="2"/>
            <a:endParaRPr lang="fa-IR" altLang="fa-IR" dirty="0"/>
          </a:p>
          <a:p>
            <a:r>
              <a:rPr lang="fa-IR" altLang="fa-IR" dirty="0"/>
              <a:t>نظارت </a:t>
            </a:r>
          </a:p>
          <a:p>
            <a:pPr>
              <a:buFont typeface="Wingdings" pitchFamily="2" charset="2"/>
              <a:buNone/>
            </a:pPr>
            <a:r>
              <a:rPr lang="fa-IR" altLang="fa-IR" sz="1600" dirty="0">
                <a:solidFill>
                  <a:srgbClr val="002060"/>
                </a:solidFill>
              </a:rPr>
              <a:t>مطابق گزارش بانک جهانی, 76 درصد از بانک‌های توسعه‌ای تحت نظارت همان مقام ناظری هستند که بر بانک‌های تجاری نیز نظارت دارد</a:t>
            </a:r>
            <a:endParaRPr lang="en-US" altLang="fa-IR" sz="1600" dirty="0">
              <a:solidFill>
                <a:srgbClr val="002060"/>
              </a:solidFill>
            </a:endParaRPr>
          </a:p>
          <a:p>
            <a:pPr lvl="1" algn="r" eaLnBrk="1" hangingPunct="1"/>
            <a:endParaRPr lang="en-US" altLang="fa-I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ar-SA" sz="2400" dirty="0"/>
              <a:t>بانک مسکن (و زیربناها) به </a:t>
            </a:r>
            <a:r>
              <a:rPr lang="ar-SA" sz="2400" dirty="0" smtClean="0"/>
              <a:t>مثابه</a:t>
            </a:r>
            <a:r>
              <a:rPr lang="fa-IR" sz="2400" dirty="0" smtClean="0"/>
              <a:t>‌ي</a:t>
            </a:r>
            <a:r>
              <a:rPr lang="ar-SA" sz="2400" dirty="0" smtClean="0"/>
              <a:t> </a:t>
            </a:r>
            <a:r>
              <a:rPr lang="ar-SA" sz="2400" dirty="0"/>
              <a:t>بانک توسعه‌ای</a:t>
            </a:r>
            <a:endParaRPr lang="en-US" sz="2400" dirty="0">
              <a:cs typeface="+mn-cs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077200" cy="4419600"/>
          </a:xfrm>
        </p:spPr>
        <p:txBody>
          <a:bodyPr/>
          <a:lstStyle/>
          <a:p>
            <a:pPr algn="r" eaLnBrk="1" hangingPunct="1"/>
            <a:r>
              <a:rPr lang="ar-SA" altLang="fa-IR" dirty="0"/>
              <a:t>منابع تأمین اعتبار در بانک‌های توسعه‌ای</a:t>
            </a:r>
            <a:endParaRPr lang="en-US" altLang="fa-IR" dirty="0"/>
          </a:p>
          <a:p>
            <a:pPr marL="1371600" lvl="2" indent="-457200">
              <a:buFont typeface="Palatino" pitchFamily="18" charset="0"/>
              <a:buAutoNum type="arabicPeriod"/>
            </a:pPr>
            <a:r>
              <a:rPr lang="fa-IR" altLang="fa-IR" sz="2000" dirty="0"/>
              <a:t>اخذ پس‌انداز و سپرده از عموم</a:t>
            </a:r>
            <a:endParaRPr lang="en-US" altLang="fa-IR" sz="2000" dirty="0"/>
          </a:p>
          <a:p>
            <a:pPr marL="1371600" lvl="2" indent="-457200">
              <a:buFont typeface="Palatino" pitchFamily="18" charset="0"/>
              <a:buAutoNum type="arabicPeriod"/>
            </a:pPr>
            <a:r>
              <a:rPr lang="fa-IR" altLang="fa-IR" sz="2000" dirty="0"/>
              <a:t>استفاده از سود سهام تحت مالکیت (سهم الشرکه در </a:t>
            </a:r>
            <a:r>
              <a:rPr lang="fa-IR" altLang="fa-IR" sz="2000" dirty="0" smtClean="0"/>
              <a:t>طرح‌های </a:t>
            </a:r>
            <a:r>
              <a:rPr lang="fa-IR" altLang="fa-IR" sz="2000" dirty="0"/>
              <a:t>احداثی)</a:t>
            </a:r>
            <a:endParaRPr lang="en-US" altLang="fa-IR" sz="2000" dirty="0"/>
          </a:p>
          <a:p>
            <a:pPr marL="1371600" lvl="2" indent="-457200">
              <a:buFont typeface="Palatino" pitchFamily="18" charset="0"/>
              <a:buAutoNum type="arabicPeriod"/>
            </a:pPr>
            <a:r>
              <a:rPr lang="fa-IR" altLang="fa-IR" sz="2000" dirty="0"/>
              <a:t>دریافت بودجه از دولت*</a:t>
            </a:r>
            <a:endParaRPr lang="en-US" altLang="fa-IR" sz="2000" dirty="0"/>
          </a:p>
          <a:p>
            <a:pPr marL="1371600" lvl="2" indent="-457200">
              <a:buFont typeface="Palatino" pitchFamily="18" charset="0"/>
              <a:buAutoNum type="arabicPeriod"/>
            </a:pPr>
            <a:r>
              <a:rPr lang="fa-IR" altLang="fa-IR" sz="2000" dirty="0"/>
              <a:t>دریافت خطوط اعتباری و استقراض از بازارهای پول داخلی و خارجی</a:t>
            </a:r>
            <a:endParaRPr lang="en-US" altLang="fa-IR" sz="2000" dirty="0"/>
          </a:p>
          <a:p>
            <a:pPr marL="1371600" lvl="2" indent="-457200">
              <a:buFont typeface="Palatino" pitchFamily="18" charset="0"/>
              <a:buAutoNum type="arabicPeriod"/>
            </a:pPr>
            <a:r>
              <a:rPr lang="fa-IR" altLang="fa-IR" sz="2000" dirty="0"/>
              <a:t>تخصیص از محل منابع ذخیره‌ای دولت (</a:t>
            </a:r>
            <a:r>
              <a:rPr lang="fa-IR" altLang="fa-IR" sz="2000" dirty="0" err="1"/>
              <a:t>حساب‌ها</a:t>
            </a:r>
            <a:r>
              <a:rPr lang="fa-IR" altLang="fa-IR" sz="2000" dirty="0"/>
              <a:t> و صندوق‏های توسعه ملی)</a:t>
            </a:r>
            <a:endParaRPr lang="en-US" altLang="fa-IR" sz="2000" dirty="0"/>
          </a:p>
          <a:p>
            <a:pPr marL="1371600" lvl="2" indent="-457200">
              <a:buFont typeface="Palatino" pitchFamily="18" charset="0"/>
              <a:buAutoNum type="arabicPeriod"/>
            </a:pPr>
            <a:r>
              <a:rPr lang="fa-IR" altLang="fa-IR" sz="2000" dirty="0"/>
              <a:t>انتشار اوراق بهادار در بازارهای </a:t>
            </a:r>
            <a:r>
              <a:rPr lang="fa-IR" altLang="fa-IR" sz="2000" dirty="0" err="1"/>
              <a:t>سرمایه‌ی</a:t>
            </a:r>
            <a:r>
              <a:rPr lang="fa-IR" altLang="fa-IR" sz="2000" dirty="0"/>
              <a:t> داخلی و خارجی</a:t>
            </a:r>
          </a:p>
          <a:p>
            <a:pPr marL="1371600" lvl="2" indent="-457200">
              <a:buFont typeface="Palatino" pitchFamily="18" charset="0"/>
              <a:buAutoNum type="arabicPeriod"/>
            </a:pPr>
            <a:endParaRPr lang="en-US" altLang="fa-IR" sz="2000" dirty="0"/>
          </a:p>
          <a:p>
            <a:pPr eaLnBrk="1" hangingPunct="1">
              <a:buNone/>
            </a:pPr>
            <a:r>
              <a:rPr lang="fa-IR" altLang="fa-IR" sz="1600" dirty="0">
                <a:solidFill>
                  <a:srgbClr val="00B050"/>
                </a:solidFill>
              </a:rPr>
              <a:t>*: </a:t>
            </a:r>
            <a:r>
              <a:rPr lang="ar-SA" altLang="fa-IR" sz="1600" dirty="0">
                <a:solidFill>
                  <a:srgbClr val="00B050"/>
                </a:solidFill>
              </a:rPr>
              <a:t>وابستگی به منابع دولتی انواع مختلفی دارد</a:t>
            </a:r>
            <a:r>
              <a:rPr lang="fa-IR" altLang="fa-IR" sz="1600" dirty="0">
                <a:solidFill>
                  <a:srgbClr val="00B050"/>
                </a:solidFill>
              </a:rPr>
              <a:t>: </a:t>
            </a:r>
            <a:r>
              <a:rPr lang="ar-SA" altLang="fa-IR" sz="1600" dirty="0">
                <a:solidFill>
                  <a:srgbClr val="00B050"/>
                </a:solidFill>
              </a:rPr>
              <a:t>بانک </a:t>
            </a:r>
            <a:r>
              <a:rPr lang="ar-SA" altLang="fa-IR" sz="1600" dirty="0" smtClean="0">
                <a:solidFill>
                  <a:srgbClr val="00B050"/>
                </a:solidFill>
              </a:rPr>
              <a:t>توسعه</a:t>
            </a:r>
            <a:r>
              <a:rPr lang="fa-IR" altLang="fa-IR" sz="1600" dirty="0" smtClean="0">
                <a:solidFill>
                  <a:srgbClr val="00B050"/>
                </a:solidFill>
              </a:rPr>
              <a:t>‌</a:t>
            </a:r>
            <a:r>
              <a:rPr lang="ar-SA" altLang="fa-IR" sz="1600" dirty="0" smtClean="0">
                <a:solidFill>
                  <a:srgbClr val="00B050"/>
                </a:solidFill>
              </a:rPr>
              <a:t>ای </a:t>
            </a:r>
            <a:r>
              <a:rPr lang="ar-SA" altLang="fa-IR" sz="1600" dirty="0">
                <a:solidFill>
                  <a:srgbClr val="00B050"/>
                </a:solidFill>
              </a:rPr>
              <a:t>ممکن است تمام منابع خود را از بودجه دریافت </a:t>
            </a:r>
            <a:r>
              <a:rPr lang="fa-IR" altLang="fa-IR" sz="1600" dirty="0">
                <a:solidFill>
                  <a:srgbClr val="00B050"/>
                </a:solidFill>
              </a:rPr>
              <a:t>کند</a:t>
            </a:r>
            <a:r>
              <a:rPr lang="ar-SA" altLang="fa-IR" sz="1600" dirty="0">
                <a:solidFill>
                  <a:srgbClr val="00B050"/>
                </a:solidFill>
              </a:rPr>
              <a:t> و با نرخ </a:t>
            </a:r>
            <a:r>
              <a:rPr lang="ar-SA" altLang="fa-IR" sz="1600" dirty="0" smtClean="0">
                <a:solidFill>
                  <a:srgbClr val="00B050"/>
                </a:solidFill>
              </a:rPr>
              <a:t>بهره</a:t>
            </a:r>
            <a:r>
              <a:rPr lang="fa-IR" altLang="fa-IR" sz="1600" dirty="0" smtClean="0">
                <a:solidFill>
                  <a:srgbClr val="00B050"/>
                </a:solidFill>
              </a:rPr>
              <a:t>‌ی </a:t>
            </a:r>
            <a:r>
              <a:rPr lang="ar-SA" altLang="fa-IR" sz="1600" dirty="0">
                <a:solidFill>
                  <a:srgbClr val="00B050"/>
                </a:solidFill>
              </a:rPr>
              <a:t>معینی به </a:t>
            </a:r>
            <a:r>
              <a:rPr lang="ar-SA" altLang="fa-IR" sz="1600" dirty="0" smtClean="0">
                <a:solidFill>
                  <a:srgbClr val="00B050"/>
                </a:solidFill>
              </a:rPr>
              <a:t>سرمایه</a:t>
            </a:r>
            <a:r>
              <a:rPr lang="fa-IR" altLang="fa-IR" sz="1600" dirty="0" smtClean="0">
                <a:solidFill>
                  <a:srgbClr val="00B050"/>
                </a:solidFill>
              </a:rPr>
              <a:t>‌</a:t>
            </a:r>
            <a:r>
              <a:rPr lang="ar-SA" altLang="fa-IR" sz="1600" dirty="0" smtClean="0">
                <a:solidFill>
                  <a:srgbClr val="00B050"/>
                </a:solidFill>
              </a:rPr>
              <a:t>گذاران </a:t>
            </a:r>
            <a:r>
              <a:rPr lang="fa-IR" altLang="fa-IR" sz="1600" dirty="0">
                <a:solidFill>
                  <a:srgbClr val="00B050"/>
                </a:solidFill>
              </a:rPr>
              <a:t>تسهیلات د</a:t>
            </a:r>
            <a:r>
              <a:rPr lang="ar-SA" altLang="fa-IR" sz="1600" dirty="0">
                <a:solidFill>
                  <a:srgbClr val="00B050"/>
                </a:solidFill>
              </a:rPr>
              <a:t>هد. در مقابل آن، </a:t>
            </a:r>
            <a:r>
              <a:rPr lang="fa-IR" altLang="fa-IR" sz="1600" dirty="0">
                <a:solidFill>
                  <a:srgbClr val="00B050"/>
                </a:solidFill>
              </a:rPr>
              <a:t>ممکن است </a:t>
            </a:r>
            <a:r>
              <a:rPr lang="fa-IR" altLang="fa-IR" sz="1600" dirty="0" smtClean="0">
                <a:solidFill>
                  <a:srgbClr val="00B050"/>
                </a:solidFill>
              </a:rPr>
              <a:t>منابع </a:t>
            </a:r>
            <a:r>
              <a:rPr lang="ar-SA" altLang="fa-IR" sz="1600" dirty="0" smtClean="0">
                <a:solidFill>
                  <a:srgbClr val="00B050"/>
                </a:solidFill>
              </a:rPr>
              <a:t>دولت</a:t>
            </a:r>
            <a:r>
              <a:rPr lang="fa-IR" altLang="fa-IR" sz="1600" dirty="0">
                <a:solidFill>
                  <a:srgbClr val="00B050"/>
                </a:solidFill>
              </a:rPr>
              <a:t>ی</a:t>
            </a:r>
            <a:r>
              <a:rPr lang="ar-SA" altLang="fa-IR" sz="1600" dirty="0">
                <a:solidFill>
                  <a:srgbClr val="00B050"/>
                </a:solidFill>
              </a:rPr>
              <a:t> </a:t>
            </a:r>
            <a:r>
              <a:rPr lang="fa-IR" altLang="fa-IR" sz="1600" dirty="0">
                <a:solidFill>
                  <a:srgbClr val="00B050"/>
                </a:solidFill>
              </a:rPr>
              <a:t>صرف</a:t>
            </a:r>
            <a:r>
              <a:rPr lang="ar-SA" altLang="fa-IR" sz="1600" dirty="0">
                <a:solidFill>
                  <a:srgbClr val="00B050"/>
                </a:solidFill>
              </a:rPr>
              <a:t> تأمین </a:t>
            </a:r>
            <a:r>
              <a:rPr lang="ar-SA" altLang="fa-IR" sz="1600" dirty="0" smtClean="0">
                <a:solidFill>
                  <a:srgbClr val="00B050"/>
                </a:solidFill>
              </a:rPr>
              <a:t>یارانه</a:t>
            </a:r>
            <a:r>
              <a:rPr lang="fa-IR" altLang="fa-IR" sz="1600" dirty="0" smtClean="0">
                <a:solidFill>
                  <a:srgbClr val="00B050"/>
                </a:solidFill>
              </a:rPr>
              <a:t>‌ی </a:t>
            </a:r>
            <a:r>
              <a:rPr lang="ar-SA" altLang="fa-IR" sz="1600" dirty="0">
                <a:solidFill>
                  <a:srgbClr val="00B050"/>
                </a:solidFill>
              </a:rPr>
              <a:t>نرخ </a:t>
            </a:r>
            <a:r>
              <a:rPr lang="ar-SA" altLang="fa-IR" sz="1600" dirty="0" smtClean="0">
                <a:solidFill>
                  <a:srgbClr val="00B050"/>
                </a:solidFill>
              </a:rPr>
              <a:t>بهره</a:t>
            </a:r>
            <a:r>
              <a:rPr lang="fa-IR" altLang="fa-IR" sz="1600" dirty="0" smtClean="0">
                <a:solidFill>
                  <a:srgbClr val="00B050"/>
                </a:solidFill>
              </a:rPr>
              <a:t>‌ی </a:t>
            </a:r>
            <a:r>
              <a:rPr lang="ar-SA" altLang="fa-IR" sz="1600" dirty="0">
                <a:solidFill>
                  <a:srgbClr val="00B050"/>
                </a:solidFill>
              </a:rPr>
              <a:t>بخشی از تسهیلات اعطایی </a:t>
            </a:r>
            <a:r>
              <a:rPr lang="fa-IR" altLang="fa-IR" sz="1600" dirty="0">
                <a:solidFill>
                  <a:srgbClr val="00B050"/>
                </a:solidFill>
              </a:rPr>
              <a:t>بانک شود</a:t>
            </a:r>
            <a:r>
              <a:rPr lang="ar-SA" altLang="fa-IR" sz="1600" dirty="0">
                <a:solidFill>
                  <a:srgbClr val="00B050"/>
                </a:solidFill>
              </a:rPr>
              <a:t>.</a:t>
            </a:r>
            <a:endParaRPr lang="en-US" altLang="fa-IR" sz="1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ar-SA" sz="2400" dirty="0"/>
              <a:t>بانک مسکن (و زیربناها) به </a:t>
            </a:r>
            <a:r>
              <a:rPr lang="ar-SA" sz="2400" dirty="0" smtClean="0"/>
              <a:t>مثابه</a:t>
            </a:r>
            <a:r>
              <a:rPr lang="fa-IR" sz="2400" dirty="0" smtClean="0"/>
              <a:t>‌ي</a:t>
            </a:r>
            <a:r>
              <a:rPr lang="ar-SA" sz="2400" dirty="0" smtClean="0"/>
              <a:t> </a:t>
            </a:r>
            <a:r>
              <a:rPr lang="ar-SA" sz="2400" dirty="0"/>
              <a:t>بانک توسعه‌ای</a:t>
            </a:r>
            <a:endParaRPr lang="en-US" sz="2400" dirty="0">
              <a:cs typeface="+mn-cs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3962400"/>
          </a:xfrm>
        </p:spPr>
        <p:txBody>
          <a:bodyPr/>
          <a:lstStyle/>
          <a:p>
            <a:pPr algn="r" eaLnBrk="1" hangingPunct="1">
              <a:defRPr/>
            </a:pPr>
            <a:r>
              <a:rPr lang="ar-SA" dirty="0"/>
              <a:t>مدل تأمین اعتبار در بانک‌های توسعه‌ای</a:t>
            </a:r>
            <a:endParaRPr lang="fa-IR" dirty="0"/>
          </a:p>
          <a:p>
            <a:pPr lvl="2">
              <a:lnSpc>
                <a:spcPct val="150000"/>
              </a:lnSpc>
              <a:defRPr/>
            </a:pPr>
            <a:r>
              <a:rPr lang="fa-IR" dirty="0" smtClean="0"/>
              <a:t>تأمین </a:t>
            </a:r>
            <a:r>
              <a:rPr lang="fa-IR" dirty="0"/>
              <a:t>اعتبار مرتبه </a:t>
            </a:r>
            <a:r>
              <a:rPr lang="fa-IR" dirty="0" smtClean="0"/>
              <a:t>اول (خرده‌فروشي)</a:t>
            </a:r>
            <a:endParaRPr lang="en-US" dirty="0"/>
          </a:p>
          <a:p>
            <a:pPr lvl="2">
              <a:lnSpc>
                <a:spcPct val="150000"/>
              </a:lnSpc>
              <a:defRPr/>
            </a:pPr>
            <a:r>
              <a:rPr lang="fa-IR" dirty="0"/>
              <a:t>تأمین اعتبار مرتبه </a:t>
            </a:r>
            <a:r>
              <a:rPr lang="fa-IR" dirty="0" smtClean="0"/>
              <a:t>دوم (عمده‌فروشي)</a:t>
            </a:r>
            <a:endParaRPr lang="en-US" dirty="0"/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ar-SA" sz="1400" dirty="0" smtClean="0">
                <a:solidFill>
                  <a:srgbClr val="00B050"/>
                </a:solidFill>
              </a:rPr>
              <a:t>مطالعه</a:t>
            </a:r>
            <a:r>
              <a:rPr lang="fa-IR" sz="1400" dirty="0" smtClean="0">
                <a:solidFill>
                  <a:srgbClr val="00B050"/>
                </a:solidFill>
              </a:rPr>
              <a:t>‌ي</a:t>
            </a:r>
            <a:r>
              <a:rPr lang="ar-SA" sz="1400" dirty="0" smtClean="0">
                <a:solidFill>
                  <a:srgbClr val="00B050"/>
                </a:solidFill>
              </a:rPr>
              <a:t> </a:t>
            </a:r>
            <a:r>
              <a:rPr lang="ar-SA" sz="1400" dirty="0">
                <a:solidFill>
                  <a:srgbClr val="00B050"/>
                </a:solidFill>
              </a:rPr>
              <a:t>بانک جهانی نشان داده است که 52 درصد از بانک</a:t>
            </a:r>
            <a:r>
              <a:rPr lang="fa-IR" sz="1400" dirty="0">
                <a:solidFill>
                  <a:srgbClr val="00B050"/>
                </a:solidFill>
              </a:rPr>
              <a:t>‏</a:t>
            </a:r>
            <a:r>
              <a:rPr lang="ar-SA" sz="1400" dirty="0">
                <a:solidFill>
                  <a:srgbClr val="00B050"/>
                </a:solidFill>
              </a:rPr>
              <a:t>های توسعه‌ای موردمطالعه، تحت شرایط </a:t>
            </a:r>
            <a:r>
              <a:rPr lang="ar-SA" sz="1400" dirty="0" smtClean="0">
                <a:solidFill>
                  <a:srgbClr val="00B050"/>
                </a:solidFill>
              </a:rPr>
              <a:t>مرتبه</a:t>
            </a:r>
            <a:r>
              <a:rPr lang="fa-IR" sz="1400" dirty="0" smtClean="0">
                <a:solidFill>
                  <a:srgbClr val="00B050"/>
                </a:solidFill>
              </a:rPr>
              <a:t>‌ي</a:t>
            </a:r>
            <a:r>
              <a:rPr lang="ar-SA" sz="1400" dirty="0" smtClean="0">
                <a:solidFill>
                  <a:srgbClr val="00B050"/>
                </a:solidFill>
              </a:rPr>
              <a:t> </a:t>
            </a:r>
            <a:r>
              <a:rPr lang="ar-SA" sz="1400" dirty="0">
                <a:solidFill>
                  <a:srgbClr val="00B050"/>
                </a:solidFill>
              </a:rPr>
              <a:t>اول، مشتریان خود را تأمین اعتبار نموده‌اند. </a:t>
            </a:r>
            <a:endParaRPr lang="fa-IR" sz="1400" dirty="0">
              <a:solidFill>
                <a:srgbClr val="00B050"/>
              </a:solidFill>
            </a:endParaRPr>
          </a:p>
          <a:p>
            <a:pPr lvl="2" eaLnBrk="1" hangingPunct="1">
              <a:buFont typeface="Wingdings" pitchFamily="2" charset="2"/>
              <a:buNone/>
              <a:defRPr/>
            </a:pPr>
            <a:endParaRPr lang="fa-IR" sz="1400" dirty="0">
              <a:solidFill>
                <a:srgbClr val="00B050"/>
              </a:solidFill>
            </a:endParaRPr>
          </a:p>
          <a:p>
            <a:pPr lvl="1" eaLnBrk="1" hangingPunct="1">
              <a:defRPr/>
            </a:pPr>
            <a:r>
              <a:rPr lang="fa-IR" dirty="0">
                <a:solidFill>
                  <a:srgbClr val="002060"/>
                </a:solidFill>
                <a:ea typeface="+mn-ea"/>
              </a:rPr>
              <a:t>مزایا و معایب</a:t>
            </a:r>
            <a:endParaRPr lang="en-US" dirty="0">
              <a:solidFill>
                <a:srgbClr val="002060"/>
              </a:solidFill>
              <a:ea typeface="+mn-ea"/>
            </a:endParaRPr>
          </a:p>
        </p:txBody>
      </p:sp>
      <p:pic>
        <p:nvPicPr>
          <p:cNvPr id="24580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038600"/>
            <a:ext cx="4386263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ar-SA" sz="2400" dirty="0"/>
              <a:t>بانک مسکن (و زیربناها) به </a:t>
            </a:r>
            <a:r>
              <a:rPr lang="ar-SA" sz="2400" dirty="0" smtClean="0"/>
              <a:t>مثابه</a:t>
            </a:r>
            <a:r>
              <a:rPr lang="fa-IR" sz="2400" dirty="0" smtClean="0"/>
              <a:t>‌ي</a:t>
            </a:r>
            <a:r>
              <a:rPr lang="ar-SA" sz="2400" dirty="0" smtClean="0"/>
              <a:t> </a:t>
            </a:r>
            <a:r>
              <a:rPr lang="ar-SA" sz="2400" dirty="0"/>
              <a:t>بانک توسعه‌ای</a:t>
            </a:r>
            <a:endParaRPr lang="en-US" sz="2400" dirty="0">
              <a:cs typeface="+mn-cs"/>
            </a:endParaRP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077200" cy="4114800"/>
          </a:xfrm>
        </p:spPr>
        <p:txBody>
          <a:bodyPr/>
          <a:lstStyle/>
          <a:p>
            <a:pPr eaLnBrk="1" hangingPunct="1"/>
            <a:r>
              <a:rPr lang="fa-IR" altLang="fa-IR" dirty="0" smtClean="0"/>
              <a:t>توسعه‌ي </a:t>
            </a:r>
            <a:r>
              <a:rPr lang="fa-IR" altLang="fa-IR" dirty="0"/>
              <a:t>بازار رهن</a:t>
            </a:r>
          </a:p>
          <a:p>
            <a:pPr eaLnBrk="1" hangingPunct="1"/>
            <a:endParaRPr lang="fa-IR" altLang="fa-IR" sz="1600" dirty="0"/>
          </a:p>
          <a:p>
            <a:pPr lvl="1" eaLnBrk="1" hangingPunct="1"/>
            <a:r>
              <a:rPr lang="fa-IR" altLang="fa-IR" sz="2400" dirty="0"/>
              <a:t>گسترش بازار رهن از محل منابع </a:t>
            </a:r>
            <a:r>
              <a:rPr lang="fa-IR" altLang="fa-IR" sz="2400" dirty="0" err="1"/>
              <a:t>انباشته‌ی</a:t>
            </a:r>
            <a:r>
              <a:rPr lang="fa-IR" altLang="fa-IR" sz="2400" dirty="0"/>
              <a:t> جاری</a:t>
            </a:r>
          </a:p>
          <a:p>
            <a:pPr lvl="1" eaLnBrk="1" hangingPunct="1"/>
            <a:r>
              <a:rPr lang="fa-IR" altLang="fa-IR" sz="2400" dirty="0"/>
              <a:t>گسترش بازار رهن ثانویه</a:t>
            </a:r>
          </a:p>
          <a:p>
            <a:pPr lvl="1" eaLnBrk="1" hangingPunct="1"/>
            <a:r>
              <a:rPr lang="fa-IR" altLang="fa-IR" sz="2400" dirty="0" err="1"/>
              <a:t>تنوع‌بخشی</a:t>
            </a:r>
            <a:r>
              <a:rPr lang="fa-IR" altLang="fa-IR" sz="2400" dirty="0"/>
              <a:t> به بازار رهن با خلق محصولات جدید</a:t>
            </a:r>
          </a:p>
          <a:p>
            <a:pPr lvl="1" eaLnBrk="1" hangingPunct="1"/>
            <a:r>
              <a:rPr lang="fa-IR" altLang="fa-IR" sz="2400" dirty="0"/>
              <a:t>گسترش بازار رهن در سایر بانک‌ها با </a:t>
            </a:r>
            <a:r>
              <a:rPr lang="fa-IR" altLang="fa-IR" sz="2400" dirty="0" smtClean="0"/>
              <a:t>ارائه‌ي </a:t>
            </a:r>
            <a:r>
              <a:rPr lang="fa-IR" altLang="fa-IR" sz="2400" dirty="0"/>
              <a:t>خدمات صندوق ضمانت</a:t>
            </a:r>
          </a:p>
          <a:p>
            <a:pPr lvl="1" eaLnBrk="1" hangingPunct="1"/>
            <a:r>
              <a:rPr lang="fa-IR" altLang="fa-IR" sz="2400" dirty="0"/>
              <a:t>گسترش بازار رهن در سایر بانک‌ها با </a:t>
            </a:r>
            <a:r>
              <a:rPr lang="fa-IR" altLang="fa-IR" sz="2400" dirty="0" smtClean="0"/>
              <a:t>بسته‌بندی </a:t>
            </a:r>
            <a:r>
              <a:rPr lang="fa-IR" altLang="fa-IR" sz="2400" dirty="0"/>
              <a:t>رهن‌های </a:t>
            </a:r>
            <a:r>
              <a:rPr lang="fa-IR" altLang="fa-IR" sz="2400" dirty="0" smtClean="0"/>
              <a:t>اولیه‌ي </a:t>
            </a:r>
            <a:r>
              <a:rPr lang="fa-IR" altLang="fa-IR" sz="2400" dirty="0"/>
              <a:t>آن‌ها</a:t>
            </a:r>
          </a:p>
          <a:p>
            <a:pPr lvl="1" eaLnBrk="1" hangingPunct="1"/>
            <a:endParaRPr lang="fa-IR" altLang="fa-IR" sz="2400" dirty="0"/>
          </a:p>
          <a:p>
            <a:pPr lvl="1" eaLnBrk="1" hangingPunct="1"/>
            <a:endParaRPr lang="en-US" altLang="fa-IR" sz="2400" dirty="0"/>
          </a:p>
        </p:txBody>
      </p:sp>
    </p:spTree>
    <p:extLst>
      <p:ext uri="{BB962C8B-B14F-4D97-AF65-F5344CB8AC3E}">
        <p14:creationId xmlns:p14="http://schemas.microsoft.com/office/powerpoint/2010/main" val="3465254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ar-SA" sz="2400" dirty="0"/>
              <a:t>بانک مسکن (و زیربناها) به </a:t>
            </a:r>
            <a:r>
              <a:rPr lang="ar-SA" sz="2400" dirty="0" smtClean="0"/>
              <a:t>مثابه</a:t>
            </a:r>
            <a:r>
              <a:rPr lang="fa-IR" sz="2400" dirty="0" smtClean="0"/>
              <a:t>‌ي</a:t>
            </a:r>
            <a:r>
              <a:rPr lang="ar-SA" sz="2400" dirty="0" smtClean="0"/>
              <a:t> </a:t>
            </a:r>
            <a:r>
              <a:rPr lang="ar-SA" sz="2400" dirty="0"/>
              <a:t>بانک توسعه‌ای</a:t>
            </a:r>
            <a:endParaRPr lang="en-US" sz="2400" dirty="0">
              <a:cs typeface="+mn-cs"/>
            </a:endParaRP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eaLnBrk="1" hangingPunct="1"/>
            <a:r>
              <a:rPr lang="ar-SA" dirty="0"/>
              <a:t>بازآرایی مثلث حوزه</a:t>
            </a:r>
            <a:r>
              <a:rPr lang="fa-IR" dirty="0"/>
              <a:t>‌ی</a:t>
            </a:r>
            <a:r>
              <a:rPr lang="ar-SA" dirty="0"/>
              <a:t> مسکن</a:t>
            </a:r>
            <a:endParaRPr lang="fa-IR" dirty="0"/>
          </a:p>
          <a:p>
            <a:pPr lvl="1" eaLnBrk="1" hangingPunct="1"/>
            <a:r>
              <a:rPr lang="ar-SA" dirty="0"/>
              <a:t>سیگنال‌دهی به بازار از طریق تعیین میزان، نرخ و شرایط اعطای تسهیلات</a:t>
            </a:r>
            <a:endParaRPr lang="fa-IR" dirty="0"/>
          </a:p>
          <a:p>
            <a:pPr marL="457200" lvl="1" indent="0" eaLnBrk="1" hangingPunct="1">
              <a:buNone/>
            </a:pPr>
            <a:r>
              <a:rPr lang="fa-IR" altLang="fa-IR" sz="1400" dirty="0"/>
              <a:t>(مثال: </a:t>
            </a:r>
            <a:r>
              <a:rPr lang="fa-IR" altLang="fa-IR" sz="1400" dirty="0" smtClean="0"/>
              <a:t>بافت‌های </a:t>
            </a:r>
            <a:r>
              <a:rPr lang="fa-IR" altLang="fa-IR" sz="1400" dirty="0"/>
              <a:t>فرسوده، </a:t>
            </a:r>
            <a:r>
              <a:rPr lang="fa-IR" altLang="fa-IR" sz="1400" dirty="0" smtClean="0"/>
              <a:t>قیمت‌های گران‌تر  </a:t>
            </a:r>
            <a:r>
              <a:rPr lang="fa-IR" altLang="fa-IR" sz="1400" dirty="0"/>
              <a:t>تهران، </a:t>
            </a:r>
          </a:p>
          <a:p>
            <a:pPr marL="457200" lvl="1" indent="0" eaLnBrk="1" hangingPunct="1">
              <a:buNone/>
            </a:pPr>
            <a:r>
              <a:rPr lang="fa-IR" altLang="fa-IR" sz="1400" dirty="0"/>
              <a:t>حرکت به سمت دریا، مسکن سبز</a:t>
            </a:r>
            <a:r>
              <a:rPr lang="fa-IR" altLang="fa-IR" sz="1400" dirty="0" smtClean="0"/>
              <a:t>، ...)</a:t>
            </a:r>
            <a:endParaRPr lang="fa-IR" altLang="fa-IR" sz="1400" dirty="0"/>
          </a:p>
          <a:p>
            <a:pPr lvl="1" eaLnBrk="1" hangingPunct="1"/>
            <a:endParaRPr lang="fa-IR" altLang="fa-IR" sz="3600" dirty="0">
              <a:solidFill>
                <a:srgbClr val="00B050"/>
              </a:solidFill>
            </a:endParaRPr>
          </a:p>
          <a:p>
            <a:pPr lvl="1" eaLnBrk="1" hangingPunct="1"/>
            <a:r>
              <a:rPr lang="ar-SA" dirty="0"/>
              <a:t>مدیریت روانی بازار</a:t>
            </a:r>
            <a:r>
              <a:rPr lang="fa-IR" sz="2000" dirty="0"/>
              <a:t>/تغییر مدل درآمدزایی </a:t>
            </a:r>
            <a:r>
              <a:rPr lang="fa-IR" sz="2000" dirty="0" smtClean="0"/>
              <a:t>بنگاه‌ها </a:t>
            </a:r>
            <a:r>
              <a:rPr lang="fa-IR" sz="2000" dirty="0"/>
              <a:t>(اثر لنگر)</a:t>
            </a:r>
            <a:endParaRPr lang="en-US" altLang="fa-IR" sz="2000" dirty="0">
              <a:solidFill>
                <a:srgbClr val="00B050"/>
              </a:solidFill>
            </a:endParaRPr>
          </a:p>
        </p:txBody>
      </p:sp>
      <p:pic>
        <p:nvPicPr>
          <p:cNvPr id="129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3200"/>
            <a:ext cx="3733800" cy="217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http://seanheritage.com/wp-content/uploads/2015/01/Ancho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81601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0960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ar-SA" sz="2400" dirty="0"/>
              <a:t>بانک مسکن (و زیربناها) به </a:t>
            </a:r>
            <a:r>
              <a:rPr lang="ar-SA" sz="2400" dirty="0" smtClean="0"/>
              <a:t>مثابه</a:t>
            </a:r>
            <a:r>
              <a:rPr lang="fa-IR" sz="2400" dirty="0" smtClean="0"/>
              <a:t>‌ي</a:t>
            </a:r>
            <a:r>
              <a:rPr lang="ar-SA" sz="2400" dirty="0" smtClean="0"/>
              <a:t> </a:t>
            </a:r>
            <a:r>
              <a:rPr lang="ar-SA" sz="2400" dirty="0"/>
              <a:t>بانک توسعه‌ای</a:t>
            </a:r>
            <a:endParaRPr lang="en-US" sz="2400" dirty="0">
              <a:cs typeface="+mn-cs"/>
            </a:endParaRP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lvl="1" eaLnBrk="1" hangingPunct="1"/>
            <a:r>
              <a:rPr lang="ar-SA" dirty="0"/>
              <a:t>طراحی مکانیسم و ایجاد بازار </a:t>
            </a:r>
            <a:r>
              <a:rPr lang="ar-SA" dirty="0" smtClean="0"/>
              <a:t>مبادله</a:t>
            </a:r>
            <a:r>
              <a:rPr lang="fa-IR" dirty="0" smtClean="0"/>
              <a:t>‌ي</a:t>
            </a:r>
            <a:r>
              <a:rPr lang="ar-SA" dirty="0" smtClean="0"/>
              <a:t> </a:t>
            </a:r>
            <a:r>
              <a:rPr lang="ar-SA" dirty="0"/>
              <a:t>ودیعه و اجاره</a:t>
            </a:r>
            <a:endParaRPr lang="fa-IR" dirty="0"/>
          </a:p>
          <a:p>
            <a:pPr lvl="1" eaLnBrk="1" hangingPunct="1"/>
            <a:endParaRPr lang="fa-IR" altLang="fa-IR" dirty="0">
              <a:solidFill>
                <a:srgbClr val="00B050"/>
              </a:solidFill>
            </a:endParaRPr>
          </a:p>
          <a:p>
            <a:pPr lvl="1" eaLnBrk="1" hangingPunct="1"/>
            <a:endParaRPr lang="fa-IR" altLang="fa-IR" dirty="0">
              <a:solidFill>
                <a:srgbClr val="00B050"/>
              </a:solidFill>
            </a:endParaRPr>
          </a:p>
          <a:p>
            <a:pPr lvl="1" eaLnBrk="1" hangingPunct="1">
              <a:buNone/>
            </a:pPr>
            <a:endParaRPr lang="fa-IR" altLang="fa-IR" dirty="0">
              <a:solidFill>
                <a:srgbClr val="00B05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819400"/>
            <a:ext cx="5589411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5254740"/>
      </p:ext>
    </p:extLst>
  </p:cSld>
  <p:clrMapOvr>
    <a:masterClrMapping/>
  </p:clrMapOvr>
</p:sld>
</file>

<file path=ppt/theme/theme1.xml><?xml version="1.0" encoding="utf-8"?>
<a:theme xmlns:a="http://schemas.openxmlformats.org/drawingml/2006/main" name="Project Overview">
  <a:themeElements>
    <a:clrScheme name="">
      <a:dk1>
        <a:srgbClr val="000000"/>
      </a:dk1>
      <a:lt1>
        <a:srgbClr val="FFFFFF"/>
      </a:lt1>
      <a:dk2>
        <a:srgbClr val="000000"/>
      </a:dk2>
      <a:lt2>
        <a:srgbClr val="FBFBFB"/>
      </a:lt2>
      <a:accent1>
        <a:srgbClr val="EAEAEA"/>
      </a:accent1>
      <a:accent2>
        <a:srgbClr val="DDDDDD"/>
      </a:accent2>
      <a:accent3>
        <a:srgbClr val="FFFFFF"/>
      </a:accent3>
      <a:accent4>
        <a:srgbClr val="000000"/>
      </a:accent4>
      <a:accent5>
        <a:srgbClr val="F3F3F3"/>
      </a:accent5>
      <a:accent6>
        <a:srgbClr val="C8C8C8"/>
      </a:accent6>
      <a:hlink>
        <a:srgbClr val="F8F8F8"/>
      </a:hlink>
      <a:folHlink>
        <a:srgbClr val="CBCBCB"/>
      </a:folHlink>
    </a:clrScheme>
    <a:fontScheme name="Project Overview">
      <a:majorFont>
        <a:latin typeface="Palatino"/>
        <a:ea typeface=""/>
        <a:cs typeface="B Titr"/>
      </a:majorFont>
      <a:minorFont>
        <a:latin typeface="Perpetua"/>
        <a:ea typeface=""/>
        <a:cs typeface="B Nazani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ar-S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abic Transparent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ar-S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abic Transparent" pitchFamily="2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ar-S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abic Transparent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ar-S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abic Transparent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golgohar-1-93</Template>
  <TotalTime>1599</TotalTime>
  <Words>1458</Words>
  <Application>Microsoft Office PowerPoint</Application>
  <PresentationFormat>On-screen Show (4:3)</PresentationFormat>
  <Paragraphs>160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Project Overview</vt:lpstr>
      <vt:lpstr>Default Design</vt:lpstr>
      <vt:lpstr>بانک مسکن (و زیربناها) به مثابه‌ي بانک توسعه‌ای</vt:lpstr>
      <vt:lpstr>بانک مسکن (و زیربناها) به مثابه‌ي بانک توسعه‌ای</vt:lpstr>
      <vt:lpstr>بانک مسکن (و زیربناها) به مثابه‌ي بانک توسعه‌ای</vt:lpstr>
      <vt:lpstr>بانک مسکن (و زیربناها) به مثابه‌ي بانک توسعه‌ای</vt:lpstr>
      <vt:lpstr>بانک مسکن (و زیربناها) به مثابه‌ي بانک توسعه‌ای</vt:lpstr>
      <vt:lpstr>بانک مسکن (و زیربناها) به مثابه‌ي بانک توسعه‌ای</vt:lpstr>
      <vt:lpstr>بانک مسکن (و زیربناها) به مثابه‌ي بانک توسعه‌ای</vt:lpstr>
      <vt:lpstr>بانک مسکن (و زیربناها) به مثابه‌ي بانک توسعه‌ای</vt:lpstr>
      <vt:lpstr>بانک مسکن (و زیربناها) به مثابه‌ي بانک توسعه‌ای</vt:lpstr>
      <vt:lpstr>بانک مسکن (و زیربناها) به مثابه‌ي بانک توسعه‌ای</vt:lpstr>
      <vt:lpstr>بانک مسکن (و زیربناها) به مثابه‌ي بانک توسعه‌ای</vt:lpstr>
      <vt:lpstr>بانک مسکن (و زیربناها) به مثابه‌ي بانک توسعه‌ای</vt:lpstr>
      <vt:lpstr>بانک مسکن (و زیربناها) به مثابه‌ي بانک توسعه‌ای</vt:lpstr>
      <vt:lpstr>بانک مسکن (و زیربناها) به مثابه‌ي بانک توسعه‌ای</vt:lpstr>
      <vt:lpstr>بانک مسکن (و زیربناها) به مثابه‌ي بانک توسعه‌ای</vt:lpstr>
      <vt:lpstr>بانک مسکن (و زیربناها) به مثابه‌ي بانک توسعه‌ای</vt:lpstr>
      <vt:lpstr>بانک مسکن (و زیربناها) به مثابه‌ي بانک توسعه‌ای</vt:lpstr>
      <vt:lpstr>بانک مسکن (و زیربناها) به مثابه‌ي بانک توسعه‌ای</vt:lpstr>
      <vt:lpstr>بانک مسکن (و زیربناها) به مثابه‌ي بانک توسعه‌ای</vt:lpstr>
      <vt:lpstr>بانک مسکن (و زیربناها) به مثابه‌ي بانک توسعه‌ای</vt:lpstr>
      <vt:lpstr>بانک مسکن (و زیربناها) به مثابه‌ي بانک توسعه‌ای</vt:lpstr>
      <vt:lpstr>بانک مسکن (و زیربناها) به مثابه‌ي بانک توسعه‌ای</vt:lpstr>
      <vt:lpstr>بانک مسکن (و زیربناها) به مثابه‌ي بانک توسعه‌ای</vt:lpstr>
      <vt:lpstr>بانک مسکن (و زیربناها) به مثابه‌ي بانک توسعه‌ای</vt:lpstr>
      <vt:lpstr>با سپاس از توجه شما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الگویی برای تأمین‌مالی توسعه زیرساخت‌های حمل‌ونقل جاده‌ای با رویکرد مشارکت دولت و بخش خصوصی</dc:title>
  <dc:creator>saeed</dc:creator>
  <cp:lastModifiedBy>Samira Sabzi</cp:lastModifiedBy>
  <cp:revision>214</cp:revision>
  <cp:lastPrinted>2016-10-03T02:13:28Z</cp:lastPrinted>
  <dcterms:created xsi:type="dcterms:W3CDTF">2015-06-19T10:26:37Z</dcterms:created>
  <dcterms:modified xsi:type="dcterms:W3CDTF">2016-10-03T02:55:19Z</dcterms:modified>
</cp:coreProperties>
</file>